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smtClean="0"/>
              <a:t>暨南大学 华文教师培训 词汇</a:t>
            </a:r>
            <a:endParaRPr lang="en-US" dirty="0"/>
          </a:p>
        </p:txBody>
      </p:sp>
      <p:sp>
        <p:nvSpPr>
          <p:cNvPr id="3" name="Subtitle 2"/>
          <p:cNvSpPr>
            <a:spLocks noGrp="1"/>
          </p:cNvSpPr>
          <p:nvPr>
            <p:ph type="subTitle" idx="1"/>
          </p:nvPr>
        </p:nvSpPr>
        <p:spPr/>
        <p:txBody>
          <a:bodyPr>
            <a:normAutofit/>
          </a:bodyPr>
          <a:lstStyle/>
          <a:p>
            <a:r>
              <a:rPr lang="en-US" sz="2400" b="1" dirty="0" smtClean="0"/>
              <a:t>                                                        2019</a:t>
            </a:r>
            <a:r>
              <a:rPr lang="zh-CN" altLang="en-US" sz="2400" b="1" dirty="0" smtClean="0"/>
              <a:t>年</a:t>
            </a:r>
            <a:r>
              <a:rPr lang="en-US" altLang="zh-CN" sz="2400" b="1" dirty="0" smtClean="0"/>
              <a:t>1</a:t>
            </a:r>
            <a:r>
              <a:rPr lang="zh-CN" altLang="en-US" sz="2400" b="1" dirty="0" smtClean="0"/>
              <a:t>月</a:t>
            </a:r>
            <a:r>
              <a:rPr lang="en-US" altLang="zh-CN" sz="2400" b="1" dirty="0" smtClean="0"/>
              <a:t>27</a:t>
            </a:r>
            <a:r>
              <a:rPr lang="zh-CN" altLang="en-US" sz="2400" b="1" dirty="0" smtClean="0"/>
              <a:t>日    李文奇</a:t>
            </a:r>
            <a:endParaRPr lang="en-US" sz="2400" b="1" dirty="0"/>
          </a:p>
        </p:txBody>
      </p:sp>
    </p:spTree>
    <p:extLst>
      <p:ext uri="{BB962C8B-B14F-4D97-AF65-F5344CB8AC3E}">
        <p14:creationId xmlns:p14="http://schemas.microsoft.com/office/powerpoint/2010/main" val="1684453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09928" y="694944"/>
            <a:ext cx="9794684" cy="5216278"/>
          </a:xfrm>
        </p:spPr>
        <p:txBody>
          <a:bodyPr>
            <a:normAutofit/>
          </a:bodyPr>
          <a:lstStyle/>
          <a:p>
            <a:pPr marL="0" indent="0">
              <a:buNone/>
            </a:pPr>
            <a:r>
              <a:rPr lang="en-US" sz="2400" dirty="0" smtClean="0"/>
              <a:t>9</a:t>
            </a:r>
            <a:r>
              <a:rPr lang="zh-CN" altLang="en-US" sz="2400" dirty="0" smtClean="0"/>
              <a:t>，利用图形、符号等释义：</a:t>
            </a:r>
            <a:endParaRPr lang="en-US" altLang="zh-CN" sz="2400" dirty="0" smtClean="0"/>
          </a:p>
          <a:p>
            <a:pPr marL="0" indent="0">
              <a:buNone/>
            </a:pPr>
            <a:r>
              <a:rPr lang="en-US" sz="2400" dirty="0" smtClean="0"/>
              <a:t> a ,</a:t>
            </a:r>
            <a:r>
              <a:rPr lang="zh-CN" altLang="en-US" sz="2400" dirty="0" smtClean="0"/>
              <a:t>公里、平方、面积</a:t>
            </a:r>
            <a:endParaRPr lang="en-US" altLang="zh-CN" sz="2400" dirty="0" smtClean="0"/>
          </a:p>
          <a:p>
            <a:pPr marL="0" indent="0">
              <a:buNone/>
            </a:pPr>
            <a:r>
              <a:rPr lang="en-US" altLang="zh-CN" sz="2400" dirty="0"/>
              <a:t> </a:t>
            </a:r>
            <a:r>
              <a:rPr lang="zh-CN" altLang="en-US" sz="2400" dirty="0"/>
              <a:t> </a:t>
            </a:r>
            <a:r>
              <a:rPr lang="zh-CN" altLang="en-US" sz="2400" dirty="0" smtClean="0"/>
              <a:t>如：公里</a:t>
            </a:r>
            <a:r>
              <a:rPr lang="en-US" altLang="zh-CN" sz="2400" dirty="0" smtClean="0"/>
              <a:t>——km </a:t>
            </a:r>
            <a:r>
              <a:rPr lang="zh-CN" altLang="en-US" sz="2400" dirty="0" smtClean="0"/>
              <a:t>对译 </a:t>
            </a:r>
            <a:endParaRPr lang="en-US" altLang="zh-CN" sz="2400" dirty="0" smtClean="0"/>
          </a:p>
          <a:p>
            <a:pPr marL="0" indent="0">
              <a:buNone/>
            </a:pPr>
            <a:r>
              <a:rPr lang="en-US" altLang="zh-CN" sz="2400" dirty="0"/>
              <a:t> </a:t>
            </a:r>
            <a:r>
              <a:rPr lang="en-US" altLang="zh-CN" sz="2400" dirty="0" smtClean="0"/>
              <a:t>         </a:t>
            </a:r>
            <a:r>
              <a:rPr lang="zh-CN" altLang="en-US" sz="2400" dirty="0" smtClean="0"/>
              <a:t>面积</a:t>
            </a:r>
            <a:r>
              <a:rPr lang="en-US" altLang="zh-CN" sz="2400" dirty="0" smtClean="0"/>
              <a:t>——</a:t>
            </a:r>
            <a:r>
              <a:rPr lang="zh-CN" altLang="en-US" sz="2400" dirty="0" smtClean="0"/>
              <a:t>在黑板上画出平面图</a:t>
            </a:r>
            <a:endParaRPr lang="en-US" altLang="zh-CN" sz="2400" dirty="0"/>
          </a:p>
          <a:p>
            <a:pPr marL="0" indent="0">
              <a:buNone/>
            </a:pPr>
            <a:endParaRPr lang="en-US" altLang="zh-CN" sz="2400" dirty="0"/>
          </a:p>
          <a:p>
            <a:pPr marL="0" indent="0">
              <a:buNone/>
            </a:pPr>
            <a:r>
              <a:rPr lang="en-US" altLang="zh-CN" sz="2400" dirty="0" smtClean="0"/>
              <a:t>10</a:t>
            </a:r>
            <a:r>
              <a:rPr lang="zh-CN" altLang="en-US" sz="2400" dirty="0" smtClean="0"/>
              <a:t>，通过例句归纳词义</a:t>
            </a:r>
            <a:endParaRPr lang="en-US" altLang="zh-CN" sz="2400" dirty="0" smtClean="0"/>
          </a:p>
          <a:p>
            <a:pPr marL="0" indent="0">
              <a:buNone/>
            </a:pPr>
            <a:r>
              <a:rPr lang="zh-CN" altLang="en-US" sz="2400" dirty="0" smtClean="0"/>
              <a:t>如：同时    他六月份拿到了大学通知书。</a:t>
            </a:r>
            <a:endParaRPr lang="en-US" altLang="zh-CN" sz="2400" dirty="0" smtClean="0"/>
          </a:p>
          <a:p>
            <a:pPr marL="0" indent="0">
              <a:buNone/>
            </a:pPr>
            <a:r>
              <a:rPr lang="en-US" altLang="zh-CN" sz="2400" dirty="0" smtClean="0"/>
              <a:t>                   </a:t>
            </a:r>
            <a:r>
              <a:rPr lang="zh-CN" altLang="en-US" sz="2400" dirty="0" smtClean="0"/>
              <a:t>我六月份拿到了大学通知书。</a:t>
            </a:r>
            <a:endParaRPr lang="en-US" altLang="zh-CN" sz="2400" dirty="0" smtClean="0"/>
          </a:p>
          <a:p>
            <a:pPr marL="0" indent="0">
              <a:buNone/>
            </a:pPr>
            <a:r>
              <a:rPr lang="en-US" altLang="zh-CN" sz="2400" dirty="0"/>
              <a:t> </a:t>
            </a:r>
            <a:r>
              <a:rPr lang="en-US" altLang="zh-CN" sz="2400" dirty="0" smtClean="0"/>
              <a:t>                  </a:t>
            </a:r>
            <a:r>
              <a:rPr lang="zh-CN" altLang="en-US" sz="2400" dirty="0" smtClean="0"/>
              <a:t>他和我同时拿到了大学通知书。</a:t>
            </a:r>
            <a:endParaRPr lang="en-US" altLang="zh-CN" sz="2400" dirty="0" smtClean="0"/>
          </a:p>
          <a:p>
            <a:pPr marL="0" indent="0">
              <a:buNone/>
            </a:pPr>
            <a:r>
              <a:rPr lang="en-US" altLang="zh-CN" sz="2400" dirty="0"/>
              <a:t> </a:t>
            </a:r>
            <a:r>
              <a:rPr lang="en-US" altLang="zh-CN" sz="2400" dirty="0" smtClean="0"/>
              <a:t>                  </a:t>
            </a:r>
            <a:r>
              <a:rPr lang="zh-CN" altLang="en-US" sz="2400" dirty="0" smtClean="0"/>
              <a:t>在他拿到大学通知书的同时，我也拿到了。</a:t>
            </a:r>
            <a:endParaRPr lang="en-US" altLang="zh-CN" sz="2400" dirty="0" smtClean="0"/>
          </a:p>
          <a:p>
            <a:pPr marL="0" indent="0">
              <a:buNone/>
            </a:pPr>
            <a:endParaRPr lang="en-US" altLang="zh-CN" sz="2400" dirty="0" smtClean="0"/>
          </a:p>
        </p:txBody>
      </p:sp>
    </p:spTree>
    <p:extLst>
      <p:ext uri="{BB962C8B-B14F-4D97-AF65-F5344CB8AC3E}">
        <p14:creationId xmlns:p14="http://schemas.microsoft.com/office/powerpoint/2010/main" val="2775118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83080" y="795528"/>
            <a:ext cx="9721532" cy="5115694"/>
          </a:xfrm>
        </p:spPr>
        <p:txBody>
          <a:bodyPr>
            <a:normAutofit/>
          </a:bodyPr>
          <a:lstStyle/>
          <a:p>
            <a:pPr marL="0" indent="0">
              <a:buNone/>
            </a:pPr>
            <a:r>
              <a:rPr lang="en-US" sz="2400" dirty="0" smtClean="0"/>
              <a:t>11</a:t>
            </a:r>
            <a:r>
              <a:rPr lang="zh-CN" altLang="en-US" sz="2400" dirty="0" smtClean="0"/>
              <a:t>，借助旧词学习新词：</a:t>
            </a:r>
            <a:endParaRPr lang="en-US" altLang="zh-CN" sz="2400" dirty="0" smtClean="0"/>
          </a:p>
          <a:p>
            <a:pPr marL="0" indent="0">
              <a:buNone/>
            </a:pPr>
            <a:r>
              <a:rPr lang="zh-CN" altLang="en-US" sz="2400" dirty="0" smtClean="0"/>
              <a:t>如：举世闻名：很有名，全世界都知道</a:t>
            </a:r>
            <a:endParaRPr lang="en-US" altLang="zh-CN" sz="2400" dirty="0" smtClean="0"/>
          </a:p>
          <a:p>
            <a:pPr marL="0" indent="0">
              <a:buNone/>
            </a:pPr>
            <a:r>
              <a:rPr lang="zh-CN" altLang="en-US" sz="2400" dirty="0" smtClean="0"/>
              <a:t>特别是成语、俗语、习语等，很难用外语解释，用这种方法很用效。</a:t>
            </a:r>
            <a:endParaRPr lang="en-US" altLang="zh-CN" sz="2400" dirty="0" smtClean="0"/>
          </a:p>
          <a:p>
            <a:pPr marL="0" indent="0">
              <a:buNone/>
            </a:pPr>
            <a:endParaRPr lang="en-US" altLang="zh-CN" sz="2400" dirty="0"/>
          </a:p>
          <a:p>
            <a:pPr marL="0" indent="0">
              <a:buNone/>
            </a:pPr>
            <a:endParaRPr lang="en-US" altLang="zh-CN" sz="2400" dirty="0" smtClean="0"/>
          </a:p>
          <a:p>
            <a:pPr marL="0" indent="0">
              <a:buNone/>
            </a:pPr>
            <a:r>
              <a:rPr lang="zh-CN" altLang="en-US" sz="2400" dirty="0" smtClean="0"/>
              <a:t>（二）讲解词语的使用：</a:t>
            </a:r>
            <a:endParaRPr lang="en-US" altLang="zh-CN" sz="2400" dirty="0" smtClean="0"/>
          </a:p>
          <a:p>
            <a:pPr marL="0" indent="0">
              <a:buNone/>
            </a:pPr>
            <a:r>
              <a:rPr lang="en-US" altLang="zh-CN" sz="2400" dirty="0" smtClean="0"/>
              <a:t>1</a:t>
            </a:r>
            <a:r>
              <a:rPr lang="zh-CN" altLang="en-US" sz="2400" dirty="0" smtClean="0"/>
              <a:t>，讲清楚用法（搭配）</a:t>
            </a:r>
            <a:endParaRPr lang="en-US" altLang="zh-CN" sz="2400" dirty="0" smtClean="0"/>
          </a:p>
          <a:p>
            <a:pPr marL="0" indent="0">
              <a:buNone/>
            </a:pPr>
            <a:r>
              <a:rPr lang="zh-CN" altLang="en-US" sz="2400" dirty="0" smtClean="0"/>
              <a:t>如：讲解名词时应注意“数量名”的搭配，讲解形容词时应该注意讲解与名词的搭配，讲解动词时应该注意与名词的搭配。</a:t>
            </a:r>
            <a:endParaRPr lang="en-US" altLang="zh-CN" sz="2400" dirty="0" smtClean="0"/>
          </a:p>
          <a:p>
            <a:pPr marL="0" indent="0">
              <a:buNone/>
            </a:pPr>
            <a:r>
              <a:rPr lang="zh-CN" altLang="en-US" sz="2400" dirty="0" smtClean="0"/>
              <a:t>要注意的是要浅显易懂，抓住主要问题讲，不需要面面俱到</a:t>
            </a:r>
            <a:endParaRPr lang="en-US" altLang="zh-CN" sz="2400" dirty="0"/>
          </a:p>
          <a:p>
            <a:pPr marL="0" indent="0">
              <a:buNone/>
            </a:pPr>
            <a:endParaRPr lang="en-US" altLang="zh-CN" sz="2400" dirty="0" smtClean="0"/>
          </a:p>
          <a:p>
            <a:pPr marL="0" indent="0">
              <a:buNone/>
            </a:pPr>
            <a:endParaRPr lang="en-US" sz="2400" dirty="0"/>
          </a:p>
        </p:txBody>
      </p:sp>
    </p:spTree>
    <p:extLst>
      <p:ext uri="{BB962C8B-B14F-4D97-AF65-F5344CB8AC3E}">
        <p14:creationId xmlns:p14="http://schemas.microsoft.com/office/powerpoint/2010/main" val="730123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63040" y="548640"/>
            <a:ext cx="10041572" cy="5362582"/>
          </a:xfrm>
        </p:spPr>
        <p:txBody>
          <a:bodyPr>
            <a:normAutofit fontScale="92500" lnSpcReduction="10000"/>
          </a:bodyPr>
          <a:lstStyle/>
          <a:p>
            <a:pPr marL="0" indent="0">
              <a:buNone/>
            </a:pPr>
            <a:r>
              <a:rPr lang="en-US" sz="2400" dirty="0" smtClean="0"/>
              <a:t>2</a:t>
            </a:r>
            <a:r>
              <a:rPr lang="zh-CN" altLang="en-US" sz="2400" dirty="0" smtClean="0"/>
              <a:t>，讲清楚区别和联系：</a:t>
            </a:r>
            <a:endParaRPr lang="en-US" altLang="zh-CN" sz="2400" dirty="0" smtClean="0"/>
          </a:p>
          <a:p>
            <a:pPr marL="0" indent="0">
              <a:buNone/>
            </a:pPr>
            <a:r>
              <a:rPr lang="en-US" sz="2400" dirty="0"/>
              <a:t> </a:t>
            </a:r>
            <a:r>
              <a:rPr lang="zh-CN" altLang="en-US" sz="2400" dirty="0" smtClean="0"/>
              <a:t>（</a:t>
            </a:r>
            <a:r>
              <a:rPr lang="en-US" altLang="zh-CN" sz="2400" dirty="0" smtClean="0"/>
              <a:t>1</a:t>
            </a:r>
            <a:r>
              <a:rPr lang="zh-CN" altLang="en-US" sz="2400" dirty="0" smtClean="0"/>
              <a:t>）汉语词语之间的区别与联系</a:t>
            </a:r>
            <a:endParaRPr lang="en-US" altLang="zh-CN" sz="2400" dirty="0" smtClean="0"/>
          </a:p>
          <a:p>
            <a:pPr marL="0" indent="0">
              <a:buNone/>
            </a:pPr>
            <a:r>
              <a:rPr lang="zh-CN" altLang="en-US" sz="2400" dirty="0" smtClean="0"/>
              <a:t>主要用比较法、归纳法和举例法</a:t>
            </a:r>
            <a:endParaRPr lang="en-US" altLang="zh-CN" sz="2400" dirty="0" smtClean="0"/>
          </a:p>
          <a:p>
            <a:pPr marL="0" indent="0">
              <a:buNone/>
            </a:pPr>
            <a:r>
              <a:rPr lang="zh-CN" altLang="en-US" sz="2400" dirty="0" smtClean="0"/>
              <a:t>如：聪明与狡猾  爱与热爱  </a:t>
            </a:r>
            <a:endParaRPr lang="en-US" altLang="zh-CN" sz="2400" dirty="0" smtClean="0"/>
          </a:p>
          <a:p>
            <a:pPr marL="0" indent="0">
              <a:buNone/>
            </a:pPr>
            <a:r>
              <a:rPr lang="zh-CN" altLang="en-US" sz="2400" dirty="0" smtClean="0"/>
              <a:t>区别： 提、抱、背、扛、担（着一箱书）</a:t>
            </a:r>
            <a:endParaRPr lang="en-US" altLang="zh-CN" sz="2400" dirty="0" smtClean="0"/>
          </a:p>
          <a:p>
            <a:pPr marL="0" indent="0">
              <a:buNone/>
            </a:pPr>
            <a:r>
              <a:rPr lang="zh-CN" altLang="en-US" sz="2400" dirty="0" smtClean="0"/>
              <a:t>讲区别时可以从以下几个角度：</a:t>
            </a:r>
            <a:endParaRPr lang="en-US" altLang="zh-CN" sz="2400" dirty="0" smtClean="0"/>
          </a:p>
          <a:p>
            <a:pPr marL="0" indent="0">
              <a:buNone/>
            </a:pPr>
            <a:r>
              <a:rPr lang="en-US" sz="2400" dirty="0" smtClean="0"/>
              <a:t>a, </a:t>
            </a:r>
            <a:r>
              <a:rPr lang="zh-CN" altLang="en-US" sz="2400" dirty="0" smtClean="0"/>
              <a:t>词义范围的大小（美、美丽 ）</a:t>
            </a:r>
            <a:endParaRPr lang="en-US" altLang="zh-CN" sz="2400" dirty="0" smtClean="0"/>
          </a:p>
          <a:p>
            <a:pPr marL="0" indent="0">
              <a:buNone/>
            </a:pPr>
            <a:r>
              <a:rPr lang="en-US" sz="2400" dirty="0" smtClean="0"/>
              <a:t>b,</a:t>
            </a:r>
            <a:r>
              <a:rPr lang="zh-CN" altLang="en-US" sz="2400" dirty="0" smtClean="0"/>
              <a:t>词义的轻重（担心、担忧）</a:t>
            </a:r>
            <a:endParaRPr lang="en-US" altLang="zh-CN" sz="2400" dirty="0" smtClean="0"/>
          </a:p>
          <a:p>
            <a:pPr marL="0" indent="0">
              <a:buNone/>
            </a:pPr>
            <a:r>
              <a:rPr lang="en-US" sz="2400" dirty="0" smtClean="0"/>
              <a:t>c, </a:t>
            </a:r>
            <a:r>
              <a:rPr lang="zh-CN" altLang="en-US" sz="2400" dirty="0" smtClean="0"/>
              <a:t>色彩不同（语体色彩，感情色彩）</a:t>
            </a:r>
            <a:endParaRPr lang="en-US" altLang="zh-CN" sz="2400" dirty="0" smtClean="0"/>
          </a:p>
          <a:p>
            <a:pPr marL="0" indent="0">
              <a:buNone/>
            </a:pPr>
            <a:r>
              <a:rPr lang="en-US" sz="2400" dirty="0" smtClean="0"/>
              <a:t>d,</a:t>
            </a:r>
            <a:r>
              <a:rPr lang="zh-CN" altLang="en-US" sz="2400" dirty="0" smtClean="0"/>
              <a:t>搭配不同</a:t>
            </a:r>
            <a:endParaRPr lang="en-US" altLang="zh-CN" sz="2400" dirty="0" smtClean="0"/>
          </a:p>
          <a:p>
            <a:pPr marL="0" indent="0">
              <a:buNone/>
            </a:pPr>
            <a:r>
              <a:rPr lang="en-US" sz="2400" dirty="0" smtClean="0"/>
              <a:t>e,</a:t>
            </a:r>
            <a:r>
              <a:rPr lang="zh-CN" altLang="en-US" sz="2400" dirty="0" smtClean="0"/>
              <a:t>句式句型不同</a:t>
            </a:r>
            <a:endParaRPr lang="en-US" altLang="zh-CN" sz="2400" dirty="0" smtClean="0"/>
          </a:p>
          <a:p>
            <a:pPr marL="0" indent="0">
              <a:buNone/>
            </a:pPr>
            <a:r>
              <a:rPr lang="zh-CN" altLang="en-US" sz="2400" dirty="0" smtClean="0"/>
              <a:t>等等</a:t>
            </a:r>
            <a:endParaRPr lang="en-US" sz="2400" dirty="0"/>
          </a:p>
        </p:txBody>
      </p:sp>
    </p:spTree>
    <p:extLst>
      <p:ext uri="{BB962C8B-B14F-4D97-AF65-F5344CB8AC3E}">
        <p14:creationId xmlns:p14="http://schemas.microsoft.com/office/powerpoint/2010/main" val="3986004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73352" y="624110"/>
            <a:ext cx="9831260" cy="5287112"/>
          </a:xfrm>
        </p:spPr>
        <p:txBody>
          <a:bodyPr>
            <a:normAutofit lnSpcReduction="10000"/>
          </a:bodyPr>
          <a:lstStyle/>
          <a:p>
            <a:pPr marL="0" indent="0">
              <a:buNone/>
            </a:pPr>
            <a:r>
              <a:rPr lang="zh-CN" altLang="en-US" sz="2400" dirty="0" smtClean="0"/>
              <a:t>（</a:t>
            </a:r>
            <a:r>
              <a:rPr lang="en-US" altLang="zh-CN" sz="2400" dirty="0" smtClean="0"/>
              <a:t>2</a:t>
            </a:r>
            <a:r>
              <a:rPr lang="zh-CN" altLang="en-US" sz="2400" dirty="0" smtClean="0"/>
              <a:t>）讲清楚汉语词语与学生母语相应词语的区别与联系</a:t>
            </a:r>
            <a:endParaRPr lang="en-US" altLang="zh-CN" sz="2400" dirty="0" smtClean="0"/>
          </a:p>
          <a:p>
            <a:pPr marL="0" indent="0">
              <a:buNone/>
            </a:pPr>
            <a:r>
              <a:rPr lang="zh-CN" altLang="en-US" sz="2400" dirty="0" smtClean="0"/>
              <a:t>如：参观、访问、拜访</a:t>
            </a:r>
            <a:r>
              <a:rPr lang="en-US" altLang="zh-CN" sz="2400" dirty="0" smtClean="0"/>
              <a:t>——visit</a:t>
            </a:r>
          </a:p>
          <a:p>
            <a:pPr marL="0" indent="0">
              <a:buNone/>
            </a:pPr>
            <a:r>
              <a:rPr lang="en-US" sz="2400" dirty="0"/>
              <a:t> </a:t>
            </a:r>
            <a:endParaRPr lang="en-US" sz="2400" dirty="0" smtClean="0"/>
          </a:p>
          <a:p>
            <a:pPr marL="0" indent="0">
              <a:buNone/>
            </a:pPr>
            <a:r>
              <a:rPr lang="en-US" sz="2400" dirty="0" smtClean="0"/>
              <a:t>3,</a:t>
            </a:r>
            <a:r>
              <a:rPr lang="zh-CN" altLang="en-US" sz="2400" dirty="0" smtClean="0"/>
              <a:t>讲解时例句的选取：</a:t>
            </a:r>
            <a:endParaRPr lang="en-US" altLang="zh-CN" sz="2400" dirty="0" smtClean="0"/>
          </a:p>
          <a:p>
            <a:pPr marL="0" indent="0">
              <a:buNone/>
            </a:pPr>
            <a:r>
              <a:rPr lang="en-US" sz="2400" dirty="0" smtClean="0"/>
              <a:t> </a:t>
            </a:r>
            <a:r>
              <a:rPr lang="zh-CN" altLang="en-US" sz="2400" dirty="0" smtClean="0"/>
              <a:t>（</a:t>
            </a:r>
            <a:r>
              <a:rPr lang="en-US" altLang="zh-CN" sz="2400" dirty="0" smtClean="0"/>
              <a:t>1</a:t>
            </a:r>
            <a:r>
              <a:rPr lang="zh-CN" altLang="en-US" sz="2400" dirty="0" smtClean="0"/>
              <a:t>）语境、用法信息要丰富：</a:t>
            </a:r>
            <a:endParaRPr lang="en-US" altLang="zh-CN" sz="2400" dirty="0" smtClean="0"/>
          </a:p>
          <a:p>
            <a:pPr marL="0" indent="0">
              <a:buNone/>
            </a:pPr>
            <a:r>
              <a:rPr lang="zh-CN" altLang="en-US" sz="2400" dirty="0" smtClean="0"/>
              <a:t>如：倒霉  我今天真倒霉。</a:t>
            </a:r>
            <a:endParaRPr lang="en-US" altLang="zh-CN" sz="2400" dirty="0" smtClean="0"/>
          </a:p>
          <a:p>
            <a:pPr marL="0" indent="0">
              <a:buNone/>
            </a:pPr>
            <a:r>
              <a:rPr lang="en-US" sz="2400" dirty="0"/>
              <a:t> </a:t>
            </a:r>
            <a:r>
              <a:rPr lang="en-US" sz="2400" dirty="0" smtClean="0"/>
              <a:t>                 </a:t>
            </a:r>
            <a:r>
              <a:rPr lang="zh-CN" altLang="en-US" sz="2400" dirty="0" smtClean="0"/>
              <a:t>我今天真倒霉。我的钱包丢了，上课也迟到了。</a:t>
            </a:r>
            <a:endParaRPr lang="en-US" altLang="zh-CN" sz="2400" dirty="0" smtClean="0"/>
          </a:p>
          <a:p>
            <a:pPr marL="0" indent="0">
              <a:buNone/>
            </a:pPr>
            <a:endParaRPr lang="en-US" sz="2400" dirty="0"/>
          </a:p>
          <a:p>
            <a:pPr marL="0" indent="0">
              <a:buNone/>
            </a:pPr>
            <a:r>
              <a:rPr lang="zh-CN" altLang="en-US" sz="2400" dirty="0" smtClean="0"/>
              <a:t>（</a:t>
            </a:r>
            <a:r>
              <a:rPr lang="en-US" altLang="zh-CN" sz="2400" dirty="0" smtClean="0"/>
              <a:t>2</a:t>
            </a:r>
            <a:r>
              <a:rPr lang="zh-CN" altLang="en-US" sz="2400" dirty="0" smtClean="0"/>
              <a:t>）充分利用对比句：</a:t>
            </a:r>
            <a:endParaRPr lang="en-US" altLang="zh-CN" sz="2400" dirty="0" smtClean="0"/>
          </a:p>
          <a:p>
            <a:pPr marL="0" indent="0">
              <a:buNone/>
            </a:pPr>
            <a:r>
              <a:rPr lang="zh-CN" altLang="en-US" sz="2400" dirty="0" smtClean="0"/>
              <a:t>老师改进了教学方法，从而提高了教学质量。（表示结果）</a:t>
            </a:r>
            <a:endParaRPr lang="en-US" altLang="zh-CN" sz="2400" dirty="0" smtClean="0"/>
          </a:p>
          <a:p>
            <a:pPr marL="0" indent="0">
              <a:buNone/>
            </a:pPr>
            <a:r>
              <a:rPr lang="zh-CN" altLang="en-US" sz="2400" dirty="0" smtClean="0"/>
              <a:t>老师应该改进教学方法，从而提高教学质量。（表示目的）</a:t>
            </a:r>
            <a:endParaRPr lang="en-US" altLang="zh-CN" sz="2400" dirty="0" smtClean="0"/>
          </a:p>
          <a:p>
            <a:pPr marL="0" indent="0">
              <a:buNone/>
            </a:pPr>
            <a:endParaRPr lang="en-US" sz="2400" dirty="0"/>
          </a:p>
        </p:txBody>
      </p:sp>
    </p:spTree>
    <p:extLst>
      <p:ext uri="{BB962C8B-B14F-4D97-AF65-F5344CB8AC3E}">
        <p14:creationId xmlns:p14="http://schemas.microsoft.com/office/powerpoint/2010/main" val="1748069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1170432"/>
            <a:ext cx="10087292" cy="5413248"/>
          </a:xfrm>
        </p:spPr>
        <p:txBody>
          <a:bodyPr>
            <a:normAutofit fontScale="92500" lnSpcReduction="10000"/>
          </a:bodyPr>
          <a:lstStyle/>
          <a:p>
            <a:pPr marL="0" indent="0">
              <a:buNone/>
            </a:pPr>
            <a:r>
              <a:rPr lang="zh-CN" altLang="en-US" sz="2400" dirty="0" smtClean="0"/>
              <a:t>（</a:t>
            </a:r>
            <a:r>
              <a:rPr lang="en-US" altLang="zh-CN" sz="2400" dirty="0" smtClean="0"/>
              <a:t>3</a:t>
            </a:r>
            <a:r>
              <a:rPr lang="zh-CN" altLang="en-US" sz="2400" dirty="0" smtClean="0"/>
              <a:t>）高级阶段尽量多加入文化信息</a:t>
            </a:r>
            <a:endParaRPr lang="en-US" altLang="zh-CN" sz="2400" dirty="0" smtClean="0"/>
          </a:p>
          <a:p>
            <a:pPr marL="0" indent="0">
              <a:buNone/>
            </a:pPr>
            <a:r>
              <a:rPr lang="zh-CN" altLang="en-US" sz="2400" dirty="0" smtClean="0"/>
              <a:t>如：礼多人不怪    </a:t>
            </a:r>
            <a:endParaRPr lang="en-US" altLang="zh-CN" sz="2400" dirty="0" smtClean="0"/>
          </a:p>
          <a:p>
            <a:pPr marL="0" indent="0">
              <a:buNone/>
            </a:pPr>
            <a:r>
              <a:rPr lang="en-US" altLang="zh-CN" sz="2400" dirty="0"/>
              <a:t> </a:t>
            </a:r>
            <a:r>
              <a:rPr lang="en-US" altLang="zh-CN" sz="2400" dirty="0" smtClean="0"/>
              <a:t>     </a:t>
            </a:r>
            <a:r>
              <a:rPr lang="zh-CN" altLang="en-US" sz="2400" dirty="0" smtClean="0"/>
              <a:t>礼多人不怪，出门在外，凡事多讲求礼节，这对自己有好处。</a:t>
            </a:r>
            <a:endParaRPr lang="en-US" altLang="zh-CN" sz="2400" dirty="0" smtClean="0"/>
          </a:p>
          <a:p>
            <a:pPr marL="0" indent="0">
              <a:buNone/>
            </a:pPr>
            <a:endParaRPr lang="en-US" sz="2400" dirty="0"/>
          </a:p>
          <a:p>
            <a:pPr marL="0" indent="0">
              <a:buNone/>
            </a:pPr>
            <a:r>
              <a:rPr lang="zh-CN" altLang="en-US" sz="2400" dirty="0" smtClean="0"/>
              <a:t>三 、练习与复习</a:t>
            </a:r>
            <a:endParaRPr lang="en-US" altLang="zh-CN" sz="2400" dirty="0" smtClean="0"/>
          </a:p>
          <a:p>
            <a:pPr marL="0" indent="0">
              <a:buNone/>
            </a:pPr>
            <a:r>
              <a:rPr lang="zh-CN" altLang="en-US" sz="2400" dirty="0" smtClean="0"/>
              <a:t>（一）常规练习法：</a:t>
            </a:r>
            <a:endParaRPr lang="en-US" altLang="zh-CN" sz="2400" dirty="0" smtClean="0"/>
          </a:p>
          <a:p>
            <a:pPr marL="0" indent="0">
              <a:buNone/>
            </a:pPr>
            <a:r>
              <a:rPr lang="en-US" sz="2400" dirty="0" smtClean="0"/>
              <a:t>1</a:t>
            </a:r>
            <a:r>
              <a:rPr lang="zh-CN" altLang="en-US" sz="2400" dirty="0" smtClean="0"/>
              <a:t>， 感知练习： 对词语的语音和字形的感知</a:t>
            </a:r>
            <a:endParaRPr lang="en-US" altLang="zh-CN" sz="2400" dirty="0" smtClean="0"/>
          </a:p>
          <a:p>
            <a:pPr marL="0" indent="0">
              <a:buNone/>
            </a:pPr>
            <a:r>
              <a:rPr lang="en-US" sz="2400" dirty="0" smtClean="0"/>
              <a:t>2</a:t>
            </a:r>
            <a:r>
              <a:rPr lang="zh-CN" altLang="en-US" sz="2400" dirty="0" smtClean="0"/>
              <a:t>， 理解性练习 ：说出近义词，反义词，听义说词，分析复合词等等</a:t>
            </a:r>
            <a:endParaRPr lang="en-US" altLang="zh-CN" sz="2400" dirty="0" smtClean="0"/>
          </a:p>
          <a:p>
            <a:pPr marL="0" indent="0">
              <a:buNone/>
            </a:pPr>
            <a:r>
              <a:rPr lang="en-US" sz="2400" dirty="0" smtClean="0"/>
              <a:t>3</a:t>
            </a:r>
            <a:r>
              <a:rPr lang="zh-CN" altLang="en-US" sz="2400" dirty="0" smtClean="0"/>
              <a:t>，模仿性练习：模仿词的语音、书写和用法</a:t>
            </a:r>
            <a:endParaRPr lang="en-US" altLang="zh-CN" sz="2400" dirty="0" smtClean="0"/>
          </a:p>
          <a:p>
            <a:pPr marL="0" indent="0">
              <a:buNone/>
            </a:pPr>
            <a:r>
              <a:rPr lang="en-US" sz="2400" dirty="0"/>
              <a:t> </a:t>
            </a:r>
            <a:r>
              <a:rPr lang="en-US" sz="2400" dirty="0" smtClean="0"/>
              <a:t>                           </a:t>
            </a:r>
            <a:r>
              <a:rPr lang="zh-CN" altLang="en-US" sz="2400" dirty="0" smtClean="0"/>
              <a:t>主要跟读、临写、模仿造句等</a:t>
            </a:r>
            <a:endParaRPr lang="en-US" altLang="zh-CN" sz="2400" dirty="0" smtClean="0"/>
          </a:p>
          <a:p>
            <a:pPr marL="0" indent="0">
              <a:buNone/>
            </a:pPr>
            <a:r>
              <a:rPr lang="en-US" sz="2400" dirty="0" smtClean="0"/>
              <a:t>4</a:t>
            </a:r>
            <a:r>
              <a:rPr lang="zh-CN" altLang="en-US" sz="2400" dirty="0" smtClean="0"/>
              <a:t>，记忆性练习：听写词语，听音填词，听词说义，听义说词</a:t>
            </a:r>
            <a:endParaRPr lang="en-US" altLang="zh-CN" sz="2400" dirty="0" smtClean="0"/>
          </a:p>
          <a:p>
            <a:pPr marL="0" indent="0">
              <a:buNone/>
            </a:pPr>
            <a:r>
              <a:rPr lang="en-US" sz="2400" dirty="0" smtClean="0"/>
              <a:t>5</a:t>
            </a:r>
            <a:r>
              <a:rPr lang="zh-CN" altLang="en-US" sz="2400" dirty="0" smtClean="0"/>
              <a:t>，应用性练习：组词、搭配等等活学活用性。</a:t>
            </a:r>
            <a:endParaRPr lang="en-US" altLang="zh-CN" sz="2400" dirty="0" smtClean="0"/>
          </a:p>
        </p:txBody>
      </p:sp>
    </p:spTree>
    <p:extLst>
      <p:ext uri="{BB962C8B-B14F-4D97-AF65-F5344CB8AC3E}">
        <p14:creationId xmlns:p14="http://schemas.microsoft.com/office/powerpoint/2010/main" val="3763602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80744" y="624110"/>
            <a:ext cx="10123868" cy="6105874"/>
          </a:xfrm>
        </p:spPr>
        <p:txBody>
          <a:bodyPr>
            <a:normAutofit fontScale="92500" lnSpcReduction="20000"/>
          </a:bodyPr>
          <a:lstStyle/>
          <a:p>
            <a:pPr marL="0" indent="0">
              <a:buNone/>
            </a:pPr>
            <a:r>
              <a:rPr lang="zh-CN" altLang="en-US" sz="2800" dirty="0" smtClean="0"/>
              <a:t>（二）词语练习小游戏：</a:t>
            </a:r>
            <a:endParaRPr lang="en-US" altLang="zh-CN" sz="2800" dirty="0" smtClean="0"/>
          </a:p>
          <a:p>
            <a:pPr marL="0" indent="0">
              <a:buNone/>
            </a:pPr>
            <a:r>
              <a:rPr lang="en-US" sz="2400" dirty="0" smtClean="0"/>
              <a:t>1</a:t>
            </a:r>
            <a:r>
              <a:rPr lang="zh-CN" altLang="en-US" sz="2400" dirty="0" smtClean="0"/>
              <a:t>，词语接龙：</a:t>
            </a:r>
            <a:endParaRPr lang="en-US" altLang="zh-CN" sz="2400" dirty="0" smtClean="0"/>
          </a:p>
          <a:p>
            <a:pPr marL="0" indent="0">
              <a:buNone/>
            </a:pPr>
            <a:r>
              <a:rPr lang="zh-CN" altLang="en-US" sz="2400" dirty="0" smtClean="0"/>
              <a:t>老师说出开头一个词，然后让学生说出一个这个词最后一字开头的词语，这样一个接一个说下去（可用同音字代替）</a:t>
            </a:r>
            <a:endParaRPr lang="en-US" altLang="zh-CN" sz="2400" dirty="0" smtClean="0"/>
          </a:p>
          <a:p>
            <a:pPr marL="0" indent="0">
              <a:buNone/>
            </a:pPr>
            <a:r>
              <a:rPr lang="en-US" sz="2400" dirty="0" smtClean="0"/>
              <a:t>2</a:t>
            </a:r>
            <a:r>
              <a:rPr lang="zh-CN" altLang="en-US" sz="2400" dirty="0" smtClean="0"/>
              <a:t>，看图说词语：</a:t>
            </a:r>
            <a:endParaRPr lang="en-US" altLang="zh-CN" sz="2400" dirty="0" smtClean="0"/>
          </a:p>
          <a:p>
            <a:pPr marL="0" indent="0">
              <a:buNone/>
            </a:pPr>
            <a:r>
              <a:rPr lang="zh-CN" altLang="en-US" sz="2400" dirty="0" smtClean="0"/>
              <a:t>用</a:t>
            </a:r>
            <a:r>
              <a:rPr lang="en-US" altLang="zh-CN" sz="2400" dirty="0" smtClean="0"/>
              <a:t>PPT</a:t>
            </a:r>
            <a:r>
              <a:rPr lang="zh-CN" altLang="en-US" sz="2400" dirty="0" smtClean="0"/>
              <a:t>给出图片，让学生说出词语，可分组比赛。</a:t>
            </a:r>
            <a:endParaRPr lang="en-US" altLang="zh-CN" sz="2400" dirty="0" smtClean="0"/>
          </a:p>
          <a:p>
            <a:pPr marL="0" indent="0">
              <a:buNone/>
            </a:pPr>
            <a:r>
              <a:rPr lang="en-US" sz="2400" dirty="0" smtClean="0"/>
              <a:t>3</a:t>
            </a:r>
            <a:r>
              <a:rPr lang="zh-CN" altLang="en-US" sz="2400" dirty="0" smtClean="0"/>
              <a:t>，比比划划猜词语：</a:t>
            </a:r>
            <a:endParaRPr lang="en-US" altLang="zh-CN" sz="2400" dirty="0" smtClean="0"/>
          </a:p>
          <a:p>
            <a:pPr marL="0" indent="0">
              <a:buNone/>
            </a:pPr>
            <a:r>
              <a:rPr lang="zh-CN" altLang="en-US" sz="2400" dirty="0" smtClean="0"/>
              <a:t>一个学生看到词语后，通过比比</a:t>
            </a:r>
            <a:r>
              <a:rPr lang="zh-CN" altLang="en-US" sz="2400" dirty="0"/>
              <a:t>划</a:t>
            </a:r>
            <a:r>
              <a:rPr lang="zh-CN" altLang="en-US" sz="2400" dirty="0" smtClean="0"/>
              <a:t>划的方式表演，让另一个学生来猜 </a:t>
            </a:r>
            <a:endParaRPr lang="en-US" altLang="zh-CN" sz="2400" dirty="0" smtClean="0"/>
          </a:p>
          <a:p>
            <a:pPr marL="0" indent="0">
              <a:buNone/>
            </a:pPr>
            <a:r>
              <a:rPr lang="en-US" sz="2400" dirty="0" smtClean="0"/>
              <a:t>4</a:t>
            </a:r>
            <a:r>
              <a:rPr lang="zh-CN" altLang="en-US" sz="2400" dirty="0" smtClean="0"/>
              <a:t>，猜 一猜 ：</a:t>
            </a:r>
            <a:endParaRPr lang="en-US" altLang="zh-CN" sz="2400" dirty="0" smtClean="0"/>
          </a:p>
          <a:p>
            <a:pPr marL="0" indent="0">
              <a:buNone/>
            </a:pPr>
            <a:r>
              <a:rPr lang="zh-CN" altLang="en-US" sz="2400" dirty="0" smtClean="0"/>
              <a:t>老师运用形容词进行描述 ，让学生来猜是谁或是什么</a:t>
            </a:r>
            <a:endParaRPr lang="en-US" altLang="zh-CN" sz="2400" dirty="0" smtClean="0"/>
          </a:p>
          <a:p>
            <a:pPr marL="0" indent="0">
              <a:buNone/>
            </a:pPr>
            <a:r>
              <a:rPr lang="zh-CN" altLang="en-US" sz="2400" dirty="0" smtClean="0"/>
              <a:t>老师先说出一种事物，让学生运用形容词进行描述</a:t>
            </a:r>
            <a:endParaRPr lang="en-US" altLang="zh-CN" sz="2400" dirty="0" smtClean="0"/>
          </a:p>
          <a:p>
            <a:pPr marL="0" indent="0">
              <a:buNone/>
            </a:pPr>
            <a:r>
              <a:rPr lang="zh-CN" altLang="en-US" sz="2400" dirty="0" smtClean="0"/>
              <a:t>如：他的眼睛：</a:t>
            </a:r>
            <a:r>
              <a:rPr lang="en-US" altLang="zh-CN" sz="2400" dirty="0" smtClean="0"/>
              <a:t>…….</a:t>
            </a:r>
            <a:r>
              <a:rPr lang="zh-CN" altLang="en-US" sz="2400" dirty="0" smtClean="0"/>
              <a:t>大大的， 明亮的， 圆圆的，亮晶晶的，黑溜溜的</a:t>
            </a:r>
            <a:endParaRPr lang="en-US" altLang="zh-CN" sz="2400" dirty="0" smtClean="0"/>
          </a:p>
          <a:p>
            <a:pPr marL="0" indent="0">
              <a:buNone/>
            </a:pPr>
            <a:r>
              <a:rPr lang="en-US" altLang="zh-CN" sz="2400" dirty="0" smtClean="0"/>
              <a:t>5</a:t>
            </a:r>
            <a:r>
              <a:rPr lang="zh-CN" altLang="en-US" sz="2400" dirty="0" smtClean="0"/>
              <a:t>，传悄悄话：</a:t>
            </a:r>
            <a:endParaRPr lang="en-US" altLang="zh-CN" sz="2400" dirty="0" smtClean="0"/>
          </a:p>
          <a:p>
            <a:pPr marL="0" indent="0">
              <a:buNone/>
            </a:pPr>
            <a:r>
              <a:rPr lang="zh-CN" altLang="en-US" sz="2400" dirty="0" smtClean="0"/>
              <a:t>把重点词语串成一句话，把学生分成几组，告诉每组第一个同学，再由这个同学把这句话悄悄说给第二位同学，最后看哪组准确率高</a:t>
            </a:r>
            <a:endParaRPr lang="en-US" altLang="zh-CN" sz="2400" dirty="0" smtClean="0"/>
          </a:p>
        </p:txBody>
      </p:sp>
    </p:spTree>
    <p:extLst>
      <p:ext uri="{BB962C8B-B14F-4D97-AF65-F5344CB8AC3E}">
        <p14:creationId xmlns:p14="http://schemas.microsoft.com/office/powerpoint/2010/main" val="2581275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三，汉语词汇教学的注意事项</a:t>
            </a:r>
            <a:endParaRPr lang="en-US" dirty="0"/>
          </a:p>
        </p:txBody>
      </p:sp>
      <p:sp>
        <p:nvSpPr>
          <p:cNvPr id="3" name="Content Placeholder 2"/>
          <p:cNvSpPr>
            <a:spLocks noGrp="1"/>
          </p:cNvSpPr>
          <p:nvPr>
            <p:ph idx="1"/>
          </p:nvPr>
        </p:nvSpPr>
        <p:spPr>
          <a:xfrm>
            <a:off x="1737360" y="1344168"/>
            <a:ext cx="9767252" cy="4567054"/>
          </a:xfrm>
        </p:spPr>
        <p:txBody>
          <a:bodyPr>
            <a:normAutofit/>
          </a:bodyPr>
          <a:lstStyle/>
          <a:p>
            <a:pPr marL="0" indent="0">
              <a:buNone/>
            </a:pPr>
            <a:r>
              <a:rPr lang="zh-CN" altLang="en-US" sz="2400" dirty="0" smtClean="0"/>
              <a:t>一， 精讲活练</a:t>
            </a:r>
            <a:endParaRPr lang="en-US" altLang="zh-CN" sz="2400" dirty="0"/>
          </a:p>
          <a:p>
            <a:pPr marL="0" indent="0">
              <a:buNone/>
            </a:pPr>
            <a:r>
              <a:rPr lang="en-US" altLang="zh-CN" sz="2400" dirty="0" smtClean="0"/>
              <a:t>1</a:t>
            </a:r>
            <a:r>
              <a:rPr lang="zh-CN" altLang="en-US" sz="2400" dirty="0" smtClean="0"/>
              <a:t>，老师在课堂上不用对词义或用法讲得太多，要精讲，点明即可，更多的时间是让学生练习。</a:t>
            </a:r>
            <a:endParaRPr lang="en-US" altLang="zh-CN" sz="2400" dirty="0" smtClean="0"/>
          </a:p>
          <a:p>
            <a:pPr marL="0" indent="0">
              <a:buNone/>
            </a:pPr>
            <a:r>
              <a:rPr lang="en-US" altLang="zh-CN" sz="2400" dirty="0" smtClean="0"/>
              <a:t>2</a:t>
            </a:r>
            <a:r>
              <a:rPr lang="zh-CN" altLang="en-US" sz="2400" dirty="0" smtClean="0"/>
              <a:t>，练习也不是越多越好，是有针对性的出问题</a:t>
            </a:r>
            <a:endParaRPr lang="en-US" altLang="zh-CN" sz="2400" dirty="0" smtClean="0"/>
          </a:p>
          <a:p>
            <a:pPr marL="0" indent="0">
              <a:buNone/>
            </a:pPr>
            <a:r>
              <a:rPr lang="en-US" altLang="zh-CN" sz="2400" dirty="0" smtClean="0"/>
              <a:t>3</a:t>
            </a:r>
            <a:r>
              <a:rPr lang="zh-CN" altLang="en-US" sz="2400" dirty="0" smtClean="0"/>
              <a:t>，练习的句、段要用多角度的语境来体现</a:t>
            </a:r>
            <a:endParaRPr lang="en-US" altLang="zh-CN" sz="2400" dirty="0" smtClean="0"/>
          </a:p>
          <a:p>
            <a:pPr marL="0" indent="0">
              <a:buNone/>
            </a:pPr>
            <a:r>
              <a:rPr lang="zh-CN" altLang="en-US" sz="2400" dirty="0" smtClean="0"/>
              <a:t>如：就    才</a:t>
            </a:r>
            <a:endParaRPr lang="en-US" altLang="zh-CN" sz="2400" dirty="0" smtClean="0"/>
          </a:p>
          <a:p>
            <a:pPr marL="0" indent="0">
              <a:buNone/>
            </a:pPr>
            <a:r>
              <a:rPr lang="zh-CN" altLang="en-US" sz="2400" dirty="0" smtClean="0"/>
              <a:t>他八点才来。   （强调</a:t>
            </a:r>
            <a:r>
              <a:rPr lang="en-US" altLang="zh-CN" sz="2400" dirty="0" smtClean="0"/>
              <a:t>——</a:t>
            </a:r>
            <a:r>
              <a:rPr lang="zh-CN" altLang="en-US" sz="2400" dirty="0" smtClean="0"/>
              <a:t>）</a:t>
            </a:r>
            <a:endParaRPr lang="en-US" altLang="zh-CN" sz="2400" dirty="0" smtClean="0"/>
          </a:p>
          <a:p>
            <a:pPr marL="0" indent="0">
              <a:buNone/>
            </a:pPr>
            <a:r>
              <a:rPr lang="zh-CN" altLang="en-US" sz="2400" dirty="0" smtClean="0"/>
              <a:t>他八点就来了。（强调</a:t>
            </a:r>
            <a:r>
              <a:rPr lang="en-US" altLang="zh-CN" sz="2400" dirty="0" smtClean="0"/>
              <a:t>——</a:t>
            </a:r>
            <a:r>
              <a:rPr lang="zh-CN" altLang="en-US" sz="2400" dirty="0" smtClean="0"/>
              <a:t>）</a:t>
            </a:r>
            <a:endParaRPr lang="en-US" altLang="zh-CN" sz="2400" dirty="0"/>
          </a:p>
        </p:txBody>
      </p:sp>
    </p:spTree>
    <p:extLst>
      <p:ext uri="{BB962C8B-B14F-4D97-AF65-F5344CB8AC3E}">
        <p14:creationId xmlns:p14="http://schemas.microsoft.com/office/powerpoint/2010/main" val="449059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61872" y="822960"/>
            <a:ext cx="10242740" cy="6181344"/>
          </a:xfrm>
        </p:spPr>
        <p:txBody>
          <a:bodyPr>
            <a:normAutofit fontScale="55000" lnSpcReduction="20000"/>
          </a:bodyPr>
          <a:lstStyle/>
          <a:p>
            <a:pPr marL="0" indent="0">
              <a:buNone/>
            </a:pPr>
            <a:r>
              <a:rPr lang="zh-CN" altLang="en-US" sz="4400" dirty="0" smtClean="0"/>
              <a:t>二、深入浅出</a:t>
            </a:r>
            <a:endParaRPr lang="en-US" altLang="zh-CN" sz="4400" dirty="0" smtClean="0"/>
          </a:p>
          <a:p>
            <a:pPr marL="0" indent="0">
              <a:buNone/>
            </a:pPr>
            <a:r>
              <a:rPr lang="zh-CN" altLang="en-US" sz="4400" dirty="0" smtClean="0"/>
              <a:t>用已学的简单的词语讲解难懂的新词</a:t>
            </a:r>
            <a:endParaRPr lang="en-US" altLang="zh-CN" sz="4400" dirty="0" smtClean="0"/>
          </a:p>
          <a:p>
            <a:pPr marL="0" indent="0">
              <a:buNone/>
            </a:pPr>
            <a:r>
              <a:rPr lang="zh-CN" altLang="en-US" sz="4400" dirty="0" smtClean="0"/>
              <a:t>如：看见：看到</a:t>
            </a:r>
            <a:endParaRPr lang="en-US" altLang="zh-CN" sz="4400" dirty="0" smtClean="0"/>
          </a:p>
          <a:p>
            <a:pPr marL="0" indent="0">
              <a:buNone/>
            </a:pPr>
            <a:r>
              <a:rPr lang="en-US" sz="4400" dirty="0"/>
              <a:t> </a:t>
            </a:r>
            <a:r>
              <a:rPr lang="en-US" sz="4400" dirty="0" smtClean="0"/>
              <a:t>       </a:t>
            </a:r>
            <a:r>
              <a:rPr lang="zh-CN" altLang="en-US" sz="4400" dirty="0" smtClean="0"/>
              <a:t>嫌：   不满意，厌恶</a:t>
            </a:r>
            <a:endParaRPr lang="en-US" altLang="zh-CN" sz="4400" dirty="0" smtClean="0"/>
          </a:p>
          <a:p>
            <a:pPr marL="0" indent="0">
              <a:buNone/>
            </a:pPr>
            <a:endParaRPr lang="en-US" altLang="zh-CN" sz="4400" dirty="0"/>
          </a:p>
          <a:p>
            <a:pPr marL="0" indent="0">
              <a:buNone/>
            </a:pPr>
            <a:r>
              <a:rPr lang="zh-CN" altLang="en-US" sz="4400" dirty="0" smtClean="0"/>
              <a:t>三，分化难点</a:t>
            </a:r>
            <a:endParaRPr lang="en-US" altLang="zh-CN" sz="4400" dirty="0" smtClean="0"/>
          </a:p>
          <a:p>
            <a:pPr marL="0" indent="0">
              <a:buNone/>
            </a:pPr>
            <a:r>
              <a:rPr lang="zh-CN" altLang="en-US" sz="4400" dirty="0" smtClean="0"/>
              <a:t>知识点分开、时间分开</a:t>
            </a:r>
            <a:endParaRPr lang="en-US" altLang="zh-CN" sz="4400" dirty="0" smtClean="0"/>
          </a:p>
          <a:p>
            <a:pPr marL="0" indent="0">
              <a:buNone/>
            </a:pPr>
            <a:r>
              <a:rPr lang="zh-CN" altLang="en-US" sz="4400" dirty="0" smtClean="0"/>
              <a:t>一个词如果有两个常用义要讲解，先讲最常用的，隔一段时间再讲另一个，再过段时间再把两个结合起来巩固</a:t>
            </a:r>
            <a:endParaRPr lang="en-US" altLang="zh-CN" sz="4400" dirty="0" smtClean="0"/>
          </a:p>
          <a:p>
            <a:pPr marL="0" indent="0">
              <a:buNone/>
            </a:pPr>
            <a:endParaRPr lang="en-US" altLang="zh-CN" sz="4400" dirty="0"/>
          </a:p>
          <a:p>
            <a:pPr marL="0" indent="0">
              <a:buNone/>
            </a:pPr>
            <a:r>
              <a:rPr lang="zh-CN" altLang="en-US" sz="4400" dirty="0" smtClean="0"/>
              <a:t>要辨析的同</a:t>
            </a:r>
            <a:r>
              <a:rPr lang="en-US" altLang="zh-CN" sz="4400" dirty="0" smtClean="0"/>
              <a:t>\</a:t>
            </a:r>
            <a:r>
              <a:rPr lang="zh-CN" altLang="en-US" sz="4400" dirty="0" smtClean="0"/>
              <a:t>近义词，最好是多个都学过的词，不要在同一个时间拿多个生词来比较，或一新一旧来比较</a:t>
            </a:r>
            <a:endParaRPr lang="en-US" altLang="zh-CN" sz="4400" dirty="0" smtClean="0"/>
          </a:p>
          <a:p>
            <a:pPr marL="0" indent="0">
              <a:buNone/>
            </a:pPr>
            <a:endParaRPr lang="en-US" altLang="zh-CN" sz="4400" dirty="0" smtClean="0"/>
          </a:p>
          <a:p>
            <a:pPr marL="0" indent="0">
              <a:buNone/>
            </a:pPr>
            <a:r>
              <a:rPr lang="zh-CN" altLang="en-US" sz="4400" dirty="0" smtClean="0"/>
              <a:t>四，注意复现</a:t>
            </a:r>
            <a:endParaRPr lang="en-US" altLang="zh-CN" sz="4400" dirty="0" smtClean="0"/>
          </a:p>
          <a:p>
            <a:pPr marL="0" indent="0">
              <a:buNone/>
            </a:pPr>
            <a:r>
              <a:rPr lang="zh-CN" altLang="en-US" sz="4400" dirty="0" smtClean="0"/>
              <a:t>复习</a:t>
            </a:r>
            <a:r>
              <a:rPr lang="en-US" sz="2400" dirty="0" smtClean="0"/>
              <a:t>     </a:t>
            </a:r>
            <a:endParaRPr lang="en-US" sz="2400" dirty="0"/>
          </a:p>
        </p:txBody>
      </p:sp>
    </p:spTree>
    <p:extLst>
      <p:ext uri="{BB962C8B-B14F-4D97-AF65-F5344CB8AC3E}">
        <p14:creationId xmlns:p14="http://schemas.microsoft.com/office/powerpoint/2010/main" val="2535449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
            </a:r>
            <a:br>
              <a:rPr lang="en-US" altLang="zh-CN" dirty="0" smtClean="0"/>
            </a:br>
            <a:r>
              <a:rPr lang="zh-CN" altLang="en-US" dirty="0" smtClean="0"/>
              <a:t>谢谢！</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95614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一，词汇教学的重要性</a:t>
            </a:r>
            <a:endParaRPr lang="en-US" dirty="0"/>
          </a:p>
        </p:txBody>
      </p:sp>
      <p:sp>
        <p:nvSpPr>
          <p:cNvPr id="3" name="Content Placeholder 2"/>
          <p:cNvSpPr>
            <a:spLocks noGrp="1"/>
          </p:cNvSpPr>
          <p:nvPr>
            <p:ph idx="1"/>
          </p:nvPr>
        </p:nvSpPr>
        <p:spPr>
          <a:xfrm>
            <a:off x="1883664" y="1673352"/>
            <a:ext cx="9620948" cy="4237870"/>
          </a:xfrm>
        </p:spPr>
        <p:txBody>
          <a:bodyPr/>
          <a:lstStyle/>
          <a:p>
            <a:pPr marL="0" indent="0">
              <a:buNone/>
            </a:pPr>
            <a:r>
              <a:rPr lang="en-US" altLang="zh-CN" dirty="0"/>
              <a:t> </a:t>
            </a:r>
            <a:r>
              <a:rPr lang="en-US" altLang="zh-CN" dirty="0" smtClean="0"/>
              <a:t> </a:t>
            </a:r>
            <a:r>
              <a:rPr lang="zh-CN" altLang="en-US" sz="2800" b="1" dirty="0" smtClean="0"/>
              <a:t>词汇学习是语言学习者长期的目标</a:t>
            </a:r>
            <a:r>
              <a:rPr lang="zh-CN" altLang="en-US" sz="2000" dirty="0"/>
              <a:t> </a:t>
            </a:r>
            <a:r>
              <a:rPr lang="zh-CN" altLang="en-US" sz="2000" dirty="0" smtClean="0"/>
              <a:t> </a:t>
            </a:r>
            <a:endParaRPr lang="en-US" altLang="zh-CN" sz="2000" dirty="0" smtClean="0"/>
          </a:p>
          <a:p>
            <a:pPr marL="0" indent="0">
              <a:buNone/>
            </a:pPr>
            <a:r>
              <a:rPr lang="zh-CN" altLang="en-US" sz="2400" dirty="0" smtClean="0"/>
              <a:t>无论是母语学习者还是二语学习者，用来学习词汇的时间是最多的。</a:t>
            </a:r>
            <a:endParaRPr lang="en-US" altLang="zh-CN" sz="2400" dirty="0" smtClean="0"/>
          </a:p>
          <a:p>
            <a:pPr marL="0" indent="0">
              <a:buNone/>
            </a:pPr>
            <a:r>
              <a:rPr lang="zh-CN" altLang="en-US" sz="2400" dirty="0" smtClean="0"/>
              <a:t>词汇的学习是终生的</a:t>
            </a:r>
            <a:r>
              <a:rPr lang="en-US" altLang="zh-CN" sz="2400" dirty="0" smtClean="0"/>
              <a:t>  </a:t>
            </a:r>
            <a:endParaRPr lang="en-US" altLang="zh-CN" sz="2400" dirty="0"/>
          </a:p>
          <a:p>
            <a:pPr marL="0" indent="0">
              <a:buNone/>
            </a:pPr>
            <a:r>
              <a:rPr lang="zh-CN" altLang="en-US" sz="2400" dirty="0" smtClean="0"/>
              <a:t>一个外语学习者随身携带的最重要的参考书是词典</a:t>
            </a:r>
            <a:endParaRPr lang="en-US" altLang="zh-CN" sz="2400" dirty="0" smtClean="0"/>
          </a:p>
          <a:p>
            <a:pPr marL="0" indent="0">
              <a:buNone/>
            </a:pPr>
            <a:endParaRPr lang="en-US" altLang="zh-CN" sz="2400" dirty="0"/>
          </a:p>
          <a:p>
            <a:pPr marL="0" indent="0">
              <a:buNone/>
            </a:pPr>
            <a:r>
              <a:rPr lang="zh-CN" altLang="en-US" sz="2400" dirty="0" smtClean="0"/>
              <a:t>一般传统的汉语教学模式来看，绝大多数课堂教学往往从词汇教学开始  </a:t>
            </a:r>
            <a:endParaRPr lang="en-US" altLang="zh-CN" sz="2400" dirty="0" smtClean="0"/>
          </a:p>
          <a:p>
            <a:pPr marL="0" indent="0">
              <a:buNone/>
            </a:pPr>
            <a:r>
              <a:rPr lang="zh-CN" altLang="en-US" sz="2400" dirty="0" smtClean="0"/>
              <a:t>词汇教学是提高汉语理解和表达能力的基础和关键</a:t>
            </a:r>
            <a:endParaRPr lang="en-US" altLang="zh-CN" sz="2400" dirty="0" smtClean="0"/>
          </a:p>
        </p:txBody>
      </p:sp>
    </p:spTree>
    <p:extLst>
      <p:ext uri="{BB962C8B-B14F-4D97-AF65-F5344CB8AC3E}">
        <p14:creationId xmlns:p14="http://schemas.microsoft.com/office/powerpoint/2010/main" val="2832557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二，词汇教学的一般环节</a:t>
            </a:r>
            <a:endParaRPr lang="en-US" dirty="0"/>
          </a:p>
        </p:txBody>
      </p:sp>
      <p:sp>
        <p:nvSpPr>
          <p:cNvPr id="3" name="Content Placeholder 2"/>
          <p:cNvSpPr>
            <a:spLocks noGrp="1"/>
          </p:cNvSpPr>
          <p:nvPr>
            <p:ph idx="1"/>
          </p:nvPr>
        </p:nvSpPr>
        <p:spPr>
          <a:xfrm>
            <a:off x="2057400" y="1709928"/>
            <a:ext cx="9447212" cy="4201294"/>
          </a:xfrm>
        </p:spPr>
        <p:txBody>
          <a:bodyPr>
            <a:normAutofit/>
          </a:bodyPr>
          <a:lstStyle/>
          <a:p>
            <a:pPr marL="0" indent="0">
              <a:buNone/>
            </a:pPr>
            <a:r>
              <a:rPr lang="zh-CN" altLang="en-US" sz="2400" b="1" dirty="0" smtClean="0"/>
              <a:t>生词教学一般可以分为以下三个环节：</a:t>
            </a:r>
            <a:endParaRPr lang="en-US" altLang="zh-CN" sz="2400" b="1" dirty="0" smtClean="0"/>
          </a:p>
          <a:p>
            <a:pPr marL="0" indent="0">
              <a:buNone/>
            </a:pPr>
            <a:r>
              <a:rPr lang="en-US" sz="2400" b="1" dirty="0" smtClean="0"/>
              <a:t>1</a:t>
            </a:r>
            <a:r>
              <a:rPr lang="zh-CN" altLang="en-US" sz="2400" b="1" dirty="0" smtClean="0"/>
              <a:t>，展示生词</a:t>
            </a:r>
            <a:endParaRPr lang="en-US" altLang="zh-CN" sz="2400" b="1" dirty="0" smtClean="0"/>
          </a:p>
          <a:p>
            <a:pPr marL="0" indent="0">
              <a:buNone/>
            </a:pPr>
            <a:r>
              <a:rPr lang="en-US" sz="2400" b="1" dirty="0" smtClean="0"/>
              <a:t>2</a:t>
            </a:r>
            <a:r>
              <a:rPr lang="zh-CN" altLang="en-US" sz="2400" b="1" dirty="0" smtClean="0"/>
              <a:t>， 解释生词</a:t>
            </a:r>
            <a:endParaRPr lang="en-US" altLang="zh-CN" sz="2400" b="1" dirty="0" smtClean="0"/>
          </a:p>
          <a:p>
            <a:pPr marL="0" indent="0">
              <a:buNone/>
            </a:pPr>
            <a:r>
              <a:rPr lang="en-US" sz="2400" b="1" dirty="0" smtClean="0"/>
              <a:t>3</a:t>
            </a:r>
            <a:r>
              <a:rPr lang="zh-CN" altLang="en-US" sz="2400" b="1" dirty="0" smtClean="0"/>
              <a:t>， 练习生词</a:t>
            </a:r>
            <a:endParaRPr lang="en-US" altLang="zh-CN" sz="2400" b="1" dirty="0"/>
          </a:p>
          <a:p>
            <a:pPr marL="0" indent="0">
              <a:buNone/>
            </a:pPr>
            <a:endParaRPr lang="en-US" sz="2400" b="1" dirty="0" smtClean="0"/>
          </a:p>
          <a:p>
            <a:pPr marL="0" indent="0">
              <a:buNone/>
            </a:pPr>
            <a:r>
              <a:rPr lang="zh-CN" altLang="en-US" sz="2400" b="1" dirty="0" smtClean="0"/>
              <a:t>教学中不一定截然分开，而是交叉进行</a:t>
            </a:r>
            <a:endParaRPr lang="en-US" sz="2400" b="1" dirty="0"/>
          </a:p>
        </p:txBody>
      </p:sp>
    </p:spTree>
    <p:extLst>
      <p:ext uri="{BB962C8B-B14F-4D97-AF65-F5344CB8AC3E}">
        <p14:creationId xmlns:p14="http://schemas.microsoft.com/office/powerpoint/2010/main" val="331738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展示</a:t>
            </a:r>
            <a:endParaRPr lang="en-US" dirty="0"/>
          </a:p>
        </p:txBody>
      </p:sp>
      <p:sp>
        <p:nvSpPr>
          <p:cNvPr id="3" name="Content Placeholder 2"/>
          <p:cNvSpPr>
            <a:spLocks noGrp="1"/>
          </p:cNvSpPr>
          <p:nvPr>
            <p:ph idx="1"/>
          </p:nvPr>
        </p:nvSpPr>
        <p:spPr>
          <a:xfrm>
            <a:off x="1261872" y="1280160"/>
            <a:ext cx="10242740" cy="4631062"/>
          </a:xfrm>
        </p:spPr>
        <p:txBody>
          <a:bodyPr>
            <a:normAutofit/>
          </a:bodyPr>
          <a:lstStyle/>
          <a:p>
            <a:pPr marL="0" indent="0">
              <a:buNone/>
            </a:pPr>
            <a:r>
              <a:rPr lang="zh-CN" altLang="en-US" sz="2400" dirty="0" smtClean="0"/>
              <a:t>把要学的词（语）通过、领读、板书等方法介绍给学生，并让学生认读，从而在词的书面形式及语音上认识对词（语），感知词语，这个过程就是展示生词。</a:t>
            </a:r>
            <a:endParaRPr lang="en-US" altLang="zh-CN" sz="2400" dirty="0" smtClean="0"/>
          </a:p>
          <a:p>
            <a:pPr marL="0" indent="0">
              <a:buNone/>
            </a:pPr>
            <a:endParaRPr lang="en-US" altLang="zh-CN" sz="2400" dirty="0"/>
          </a:p>
          <a:p>
            <a:pPr marL="0" indent="0">
              <a:buNone/>
            </a:pPr>
            <a:endParaRPr lang="en-US" altLang="zh-CN" sz="2400" dirty="0"/>
          </a:p>
          <a:p>
            <a:pPr marL="0" indent="0">
              <a:buNone/>
            </a:pPr>
            <a:r>
              <a:rPr lang="zh-CN" altLang="en-US" sz="2400" dirty="0" smtClean="0"/>
              <a:t>常见的分组展示方法：</a:t>
            </a:r>
            <a:endParaRPr lang="en-US" altLang="zh-CN" sz="2400" dirty="0" smtClean="0"/>
          </a:p>
          <a:p>
            <a:pPr marL="0" indent="0">
              <a:buNone/>
            </a:pPr>
            <a:r>
              <a:rPr lang="en-US" sz="2800" b="1" dirty="0" smtClean="0"/>
              <a:t>1</a:t>
            </a:r>
            <a:r>
              <a:rPr lang="zh-CN" altLang="en-US" sz="2800" b="1" dirty="0" smtClean="0"/>
              <a:t>， 汉字部件类别</a:t>
            </a:r>
            <a:endParaRPr lang="en-US" altLang="zh-CN" sz="2800" b="1" dirty="0" smtClean="0"/>
          </a:p>
          <a:p>
            <a:pPr marL="0" indent="0">
              <a:buNone/>
            </a:pPr>
            <a:r>
              <a:rPr lang="en-US" sz="2800" b="1" dirty="0" smtClean="0"/>
              <a:t>2</a:t>
            </a:r>
            <a:r>
              <a:rPr lang="zh-CN" altLang="en-US" sz="2800" b="1" dirty="0" smtClean="0"/>
              <a:t>， 按相同的用字排序</a:t>
            </a:r>
            <a:endParaRPr lang="en-US" altLang="zh-CN" sz="2800" b="1" dirty="0" smtClean="0"/>
          </a:p>
          <a:p>
            <a:pPr marL="0" indent="0">
              <a:buNone/>
            </a:pPr>
            <a:r>
              <a:rPr lang="en-US" sz="2400" dirty="0"/>
              <a:t> </a:t>
            </a:r>
            <a:r>
              <a:rPr lang="en-US" sz="2400" dirty="0" smtClean="0"/>
              <a:t>    </a:t>
            </a:r>
            <a:r>
              <a:rPr lang="zh-CN" altLang="en-US" sz="2400" dirty="0" smtClean="0"/>
              <a:t>放假  自行车  暑假  旅游  寒假   广州  公交车  假期</a:t>
            </a:r>
            <a:endParaRPr lang="en-US" altLang="zh-CN" sz="2400" dirty="0" smtClean="0"/>
          </a:p>
        </p:txBody>
      </p:sp>
    </p:spTree>
    <p:extLst>
      <p:ext uri="{BB962C8B-B14F-4D97-AF65-F5344CB8AC3E}">
        <p14:creationId xmlns:p14="http://schemas.microsoft.com/office/powerpoint/2010/main" val="344661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00784" y="941832"/>
            <a:ext cx="9803828" cy="4969390"/>
          </a:xfrm>
        </p:spPr>
        <p:txBody>
          <a:bodyPr/>
          <a:lstStyle/>
          <a:p>
            <a:pPr marL="0" indent="0">
              <a:buNone/>
            </a:pPr>
            <a:r>
              <a:rPr lang="en-US" sz="2800" b="1" dirty="0"/>
              <a:t>3</a:t>
            </a:r>
            <a:r>
              <a:rPr lang="zh-CN" altLang="en-US" sz="2800" b="1" dirty="0"/>
              <a:t>，按义类、主题排</a:t>
            </a:r>
            <a:r>
              <a:rPr lang="zh-CN" altLang="en-US" sz="2800" b="1" dirty="0" smtClean="0"/>
              <a:t>序</a:t>
            </a:r>
            <a:endParaRPr lang="en-US" altLang="zh-CN" sz="2800" b="1" dirty="0" smtClean="0"/>
          </a:p>
          <a:p>
            <a:pPr marL="0" indent="0">
              <a:buNone/>
            </a:pPr>
            <a:r>
              <a:rPr lang="en-US" altLang="zh-CN" sz="2400" dirty="0" smtClean="0"/>
              <a:t>《</a:t>
            </a:r>
            <a:r>
              <a:rPr lang="zh-CN" altLang="en-US" sz="2400" dirty="0" smtClean="0"/>
              <a:t>最新式的服装</a:t>
            </a:r>
            <a:r>
              <a:rPr lang="en-US" altLang="zh-CN" sz="2400" dirty="0" smtClean="0"/>
              <a:t>》</a:t>
            </a:r>
            <a:endParaRPr lang="en-US" altLang="zh-CN" sz="2400" dirty="0"/>
          </a:p>
          <a:p>
            <a:pPr marL="0" indent="0">
              <a:buNone/>
            </a:pPr>
            <a:r>
              <a:rPr lang="en-US" sz="2400" dirty="0"/>
              <a:t>  a, </a:t>
            </a:r>
            <a:r>
              <a:rPr lang="zh-CN" altLang="en-US" sz="2400" dirty="0" smtClean="0"/>
              <a:t>连衣裙、羽绒衣、西装、 服装、 时装 （衣服类别名词）</a:t>
            </a:r>
            <a:endParaRPr lang="en-US" altLang="zh-CN" sz="2400" dirty="0" smtClean="0"/>
          </a:p>
          <a:p>
            <a:pPr marL="0" indent="0">
              <a:buNone/>
            </a:pPr>
            <a:r>
              <a:rPr lang="en-US" sz="2400" dirty="0"/>
              <a:t> </a:t>
            </a:r>
            <a:r>
              <a:rPr lang="en-US" sz="2400" dirty="0" smtClean="0"/>
              <a:t>  b, </a:t>
            </a:r>
            <a:r>
              <a:rPr lang="zh-CN" altLang="en-US" sz="2400" dirty="0" smtClean="0"/>
              <a:t>式、样子、 大方、产品、橱窗 、顾客、售货员（形容衣服式样）</a:t>
            </a:r>
            <a:endParaRPr lang="en-US" altLang="zh-CN" sz="2400" dirty="0" smtClean="0"/>
          </a:p>
          <a:p>
            <a:pPr marL="0" indent="0">
              <a:buNone/>
            </a:pPr>
            <a:r>
              <a:rPr lang="en-US" sz="2400" dirty="0"/>
              <a:t> </a:t>
            </a:r>
            <a:r>
              <a:rPr lang="en-US" sz="2400" dirty="0" smtClean="0"/>
              <a:t>  c</a:t>
            </a:r>
            <a:r>
              <a:rPr lang="zh-CN" altLang="en-US" sz="2400" dirty="0" smtClean="0"/>
              <a:t>，红、黄、灰、蓝、紫、鲜艳、褪色（颜色词与相关形容词、词组）</a:t>
            </a:r>
            <a:endParaRPr lang="en-US" altLang="zh-CN" sz="2400" dirty="0" smtClean="0"/>
          </a:p>
          <a:p>
            <a:pPr marL="0" indent="0">
              <a:buNone/>
            </a:pPr>
            <a:endParaRPr lang="en-US" altLang="zh-CN" sz="2400" dirty="0"/>
          </a:p>
          <a:p>
            <a:pPr marL="0" indent="0">
              <a:buNone/>
            </a:pPr>
            <a:r>
              <a:rPr lang="en-US" altLang="zh-CN" sz="2800" b="1" dirty="0" smtClean="0"/>
              <a:t>4</a:t>
            </a:r>
            <a:r>
              <a:rPr lang="zh-CN" altLang="en-US" sz="2800" b="1" dirty="0" smtClean="0"/>
              <a:t>，按词类或者某些小类排列</a:t>
            </a:r>
            <a:endParaRPr lang="en-US" altLang="zh-CN" sz="2800" b="1" dirty="0" smtClean="0"/>
          </a:p>
          <a:p>
            <a:pPr marL="0" indent="0">
              <a:buNone/>
            </a:pPr>
            <a:r>
              <a:rPr lang="en-US" altLang="zh-CN" sz="2400" dirty="0"/>
              <a:t> </a:t>
            </a:r>
            <a:r>
              <a:rPr lang="en-US" altLang="zh-CN" sz="2400" dirty="0" smtClean="0"/>
              <a:t> a, </a:t>
            </a:r>
            <a:r>
              <a:rPr lang="zh-CN" altLang="en-US" sz="2400" dirty="0" smtClean="0"/>
              <a:t>从词的语法功能出发，根据不同的词性特点进行词语搭配和应用</a:t>
            </a:r>
            <a:endParaRPr lang="en-US" altLang="zh-CN" sz="2400" dirty="0" smtClean="0"/>
          </a:p>
          <a:p>
            <a:pPr marL="0" indent="0">
              <a:buNone/>
            </a:pPr>
            <a:r>
              <a:rPr lang="en-US" altLang="zh-CN" sz="2400" dirty="0"/>
              <a:t> </a:t>
            </a:r>
            <a:r>
              <a:rPr lang="en-US" altLang="zh-CN" sz="2400" dirty="0" smtClean="0"/>
              <a:t>  </a:t>
            </a:r>
            <a:r>
              <a:rPr lang="zh-CN" altLang="en-US" sz="2400" dirty="0" smtClean="0"/>
              <a:t>如</a:t>
            </a:r>
            <a:r>
              <a:rPr lang="en-US" altLang="zh-CN" sz="2400" dirty="0" smtClean="0"/>
              <a:t>V.</a:t>
            </a:r>
            <a:r>
              <a:rPr lang="zh-CN" altLang="en-US" sz="2400" dirty="0" smtClean="0"/>
              <a:t>动词后加宾语， </a:t>
            </a:r>
            <a:r>
              <a:rPr lang="en-US" altLang="zh-CN" sz="2400" dirty="0" smtClean="0"/>
              <a:t>n.</a:t>
            </a:r>
            <a:r>
              <a:rPr lang="zh-CN" altLang="en-US" sz="2400" dirty="0" smtClean="0"/>
              <a:t>名词前加修饰语、加数量词，</a:t>
            </a:r>
            <a:r>
              <a:rPr lang="en-US" altLang="zh-CN" sz="2400" dirty="0" smtClean="0"/>
              <a:t>adj.</a:t>
            </a:r>
            <a:r>
              <a:rPr lang="zh-CN" altLang="en-US" sz="2400" dirty="0" smtClean="0"/>
              <a:t>形容词前加副词，</a:t>
            </a:r>
            <a:r>
              <a:rPr lang="en-US" altLang="zh-CN" sz="2400" dirty="0" smtClean="0"/>
              <a:t>adv.</a:t>
            </a:r>
            <a:r>
              <a:rPr lang="zh-CN" altLang="en-US" sz="2400" dirty="0" smtClean="0"/>
              <a:t>副词后加动词或形容词等等   </a:t>
            </a:r>
            <a:endParaRPr lang="en-US" sz="2400" dirty="0"/>
          </a:p>
          <a:p>
            <a:pPr marL="0" indent="0">
              <a:buNone/>
            </a:pPr>
            <a:endParaRPr lang="en-US" dirty="0"/>
          </a:p>
        </p:txBody>
      </p:sp>
    </p:spTree>
    <p:extLst>
      <p:ext uri="{BB962C8B-B14F-4D97-AF65-F5344CB8AC3E}">
        <p14:creationId xmlns:p14="http://schemas.microsoft.com/office/powerpoint/2010/main" val="3193075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讲解</a:t>
            </a:r>
            <a:endParaRPr lang="en-US" dirty="0"/>
          </a:p>
        </p:txBody>
      </p:sp>
      <p:sp>
        <p:nvSpPr>
          <p:cNvPr id="3" name="Content Placeholder 2"/>
          <p:cNvSpPr>
            <a:spLocks noGrp="1"/>
          </p:cNvSpPr>
          <p:nvPr>
            <p:ph idx="1"/>
          </p:nvPr>
        </p:nvSpPr>
        <p:spPr>
          <a:xfrm>
            <a:off x="1042416" y="1453896"/>
            <a:ext cx="10462196" cy="4457326"/>
          </a:xfrm>
        </p:spPr>
        <p:txBody>
          <a:bodyPr>
            <a:normAutofit/>
          </a:bodyPr>
          <a:lstStyle/>
          <a:p>
            <a:pPr marL="0" indent="0">
              <a:buNone/>
            </a:pPr>
            <a:r>
              <a:rPr lang="zh-CN" altLang="en-US" sz="2400" dirty="0" smtClean="0"/>
              <a:t>（一） 讲解词义</a:t>
            </a:r>
            <a:endParaRPr lang="en-US" altLang="zh-CN" sz="2400" dirty="0" smtClean="0"/>
          </a:p>
          <a:p>
            <a:pPr marL="0" indent="0">
              <a:buNone/>
            </a:pPr>
            <a:r>
              <a:rPr lang="en-US" sz="2400" dirty="0" smtClean="0"/>
              <a:t>1, </a:t>
            </a:r>
            <a:r>
              <a:rPr lang="zh-CN" altLang="en-US" sz="2400" dirty="0" smtClean="0"/>
              <a:t>翻译法：主要用来解释那些外来词语或用汉语难以说清而用外语解释更方便的词等。如：</a:t>
            </a:r>
            <a:endParaRPr lang="en-US" altLang="zh-CN" sz="2400" dirty="0" smtClean="0"/>
          </a:p>
          <a:p>
            <a:pPr marL="0" indent="0">
              <a:buNone/>
            </a:pPr>
            <a:r>
              <a:rPr lang="en-US" altLang="zh-CN" sz="2400" dirty="0"/>
              <a:t> </a:t>
            </a:r>
            <a:r>
              <a:rPr lang="en-US" altLang="zh-CN" sz="2400" dirty="0" smtClean="0"/>
              <a:t>   </a:t>
            </a:r>
            <a:r>
              <a:rPr lang="zh-CN" altLang="en-US" sz="2400" dirty="0" smtClean="0"/>
              <a:t>幽默 </a:t>
            </a:r>
            <a:r>
              <a:rPr lang="en-US" altLang="zh-CN" sz="2400" dirty="0" smtClean="0"/>
              <a:t>humor   </a:t>
            </a:r>
            <a:r>
              <a:rPr lang="zh-CN" altLang="en-US" sz="2400" dirty="0" smtClean="0"/>
              <a:t>浪漫 </a:t>
            </a:r>
            <a:r>
              <a:rPr lang="en-US" altLang="zh-CN" sz="2400" dirty="0" smtClean="0"/>
              <a:t>romantic  </a:t>
            </a:r>
            <a:r>
              <a:rPr lang="zh-CN" altLang="en-US" sz="2400" dirty="0" smtClean="0"/>
              <a:t>圣诞节</a:t>
            </a:r>
            <a:r>
              <a:rPr lang="en-US" altLang="zh-CN" sz="2400" dirty="0" smtClean="0"/>
              <a:t>Christmas  </a:t>
            </a:r>
            <a:r>
              <a:rPr lang="en-US" altLang="zh-CN" sz="2400" dirty="0"/>
              <a:t> </a:t>
            </a:r>
            <a:endParaRPr lang="en-US" altLang="zh-CN" sz="2400" dirty="0" smtClean="0"/>
          </a:p>
          <a:p>
            <a:pPr marL="0" indent="0">
              <a:buNone/>
            </a:pPr>
            <a:r>
              <a:rPr lang="en-US" altLang="zh-CN" sz="2400" dirty="0"/>
              <a:t> </a:t>
            </a:r>
            <a:r>
              <a:rPr lang="en-US" altLang="zh-CN" sz="2400" dirty="0" smtClean="0"/>
              <a:t>   </a:t>
            </a:r>
            <a:r>
              <a:rPr lang="zh-CN" altLang="en-US" sz="2400" dirty="0" smtClean="0"/>
              <a:t>以便 </a:t>
            </a:r>
            <a:r>
              <a:rPr lang="en-US" altLang="zh-CN" sz="2400" dirty="0" smtClean="0"/>
              <a:t>so that; in order to  </a:t>
            </a:r>
            <a:r>
              <a:rPr lang="zh-CN" altLang="en-US" sz="2400" dirty="0" smtClean="0"/>
              <a:t>从而 </a:t>
            </a:r>
            <a:r>
              <a:rPr lang="en-US" altLang="zh-CN" sz="2400" dirty="0" smtClean="0"/>
              <a:t>thus</a:t>
            </a:r>
          </a:p>
          <a:p>
            <a:pPr marL="0" indent="0">
              <a:buNone/>
            </a:pPr>
            <a:endParaRPr lang="en-US" altLang="zh-CN" sz="2400" dirty="0"/>
          </a:p>
          <a:p>
            <a:pPr marL="0" indent="0">
              <a:buNone/>
            </a:pPr>
            <a:r>
              <a:rPr lang="en-US" altLang="zh-CN" sz="2400" dirty="0" smtClean="0"/>
              <a:t>2</a:t>
            </a:r>
            <a:r>
              <a:rPr lang="zh-CN" altLang="en-US" sz="2400" dirty="0" smtClean="0"/>
              <a:t>， 实物讲解法（图片、实物、动作反应法）</a:t>
            </a:r>
            <a:endParaRPr lang="en-US" altLang="zh-CN" sz="2400" dirty="0" smtClean="0"/>
          </a:p>
          <a:p>
            <a:pPr marL="0" indent="0">
              <a:buNone/>
            </a:pPr>
            <a:r>
              <a:rPr lang="zh-CN" altLang="en-US" sz="2400" dirty="0" smtClean="0"/>
              <a:t>如： 铅笔、 花、 飞机、踢、 手舞足蹈</a:t>
            </a:r>
            <a:endParaRPr lang="en-US" altLang="zh-CN" sz="2400" dirty="0"/>
          </a:p>
        </p:txBody>
      </p:sp>
    </p:spTree>
    <p:extLst>
      <p:ext uri="{BB962C8B-B14F-4D97-AF65-F5344CB8AC3E}">
        <p14:creationId xmlns:p14="http://schemas.microsoft.com/office/powerpoint/2010/main" val="3619200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71016" y="1115568"/>
            <a:ext cx="10233596" cy="4795654"/>
          </a:xfrm>
        </p:spPr>
        <p:txBody>
          <a:bodyPr>
            <a:normAutofit/>
          </a:bodyPr>
          <a:lstStyle/>
          <a:p>
            <a:pPr marL="0" indent="0">
              <a:buNone/>
            </a:pPr>
            <a:r>
              <a:rPr lang="en-US" sz="2400" dirty="0" smtClean="0"/>
              <a:t>3</a:t>
            </a:r>
            <a:r>
              <a:rPr lang="zh-CN" altLang="en-US" sz="2400" dirty="0" smtClean="0"/>
              <a:t>，利用汉字字形解释单音节词</a:t>
            </a:r>
            <a:endParaRPr lang="en-US" altLang="zh-CN" sz="2400" dirty="0" smtClean="0"/>
          </a:p>
          <a:p>
            <a:pPr marL="0" indent="0">
              <a:buNone/>
            </a:pPr>
            <a:r>
              <a:rPr lang="en-US" sz="2400" dirty="0"/>
              <a:t> </a:t>
            </a:r>
            <a:r>
              <a:rPr lang="en-US" sz="2400" dirty="0" smtClean="0"/>
              <a:t> </a:t>
            </a:r>
            <a:r>
              <a:rPr lang="zh-CN" altLang="en-US" sz="2400" dirty="0" smtClean="0"/>
              <a:t>这里指传统汉字结构上的偏旁部首 </a:t>
            </a:r>
            <a:endParaRPr lang="en-US" altLang="zh-CN" sz="2400" dirty="0" smtClean="0"/>
          </a:p>
          <a:p>
            <a:pPr marL="0" indent="0">
              <a:buNone/>
            </a:pPr>
            <a:r>
              <a:rPr lang="zh-CN" altLang="en-US" sz="2400" dirty="0" smtClean="0"/>
              <a:t>如： </a:t>
            </a:r>
            <a:r>
              <a:rPr lang="en-US" sz="2400" dirty="0" smtClean="0"/>
              <a:t>  </a:t>
            </a:r>
            <a:r>
              <a:rPr lang="zh-CN" altLang="en-US" sz="2400" dirty="0" smtClean="0"/>
              <a:t>清、 晴、 睛</a:t>
            </a:r>
            <a:endParaRPr lang="en-US" altLang="zh-CN" sz="2400" dirty="0" smtClean="0"/>
          </a:p>
          <a:p>
            <a:pPr marL="0" indent="0">
              <a:buNone/>
            </a:pPr>
            <a:endParaRPr lang="en-US" sz="2400" dirty="0"/>
          </a:p>
          <a:p>
            <a:pPr marL="0" indent="0">
              <a:buNone/>
            </a:pPr>
            <a:r>
              <a:rPr lang="en-US" sz="2400" dirty="0" smtClean="0"/>
              <a:t>4</a:t>
            </a:r>
            <a:r>
              <a:rPr lang="zh-CN" altLang="en-US" sz="2400" dirty="0" smtClean="0"/>
              <a:t>， 语素释义（语素的分解和组合）</a:t>
            </a:r>
            <a:endParaRPr lang="en-US" altLang="zh-CN" sz="2400" dirty="0" smtClean="0"/>
          </a:p>
          <a:p>
            <a:pPr marL="0" indent="0">
              <a:buNone/>
            </a:pPr>
            <a:r>
              <a:rPr lang="zh-CN" altLang="en-US" sz="2400" dirty="0" smtClean="0"/>
              <a:t>如： 用品</a:t>
            </a:r>
            <a:r>
              <a:rPr lang="en-US" altLang="zh-CN" sz="2400" dirty="0" smtClean="0"/>
              <a:t>---</a:t>
            </a:r>
            <a:r>
              <a:rPr lang="zh-CN" altLang="en-US" sz="2400" dirty="0" smtClean="0"/>
              <a:t>用（使用、用得上）</a:t>
            </a:r>
            <a:r>
              <a:rPr lang="en-US" altLang="zh-CN" sz="2400" dirty="0" smtClean="0"/>
              <a:t>+</a:t>
            </a:r>
            <a:r>
              <a:rPr lang="zh-CN" altLang="en-US" sz="2400" dirty="0" smtClean="0"/>
              <a:t>品（东西）</a:t>
            </a:r>
            <a:r>
              <a:rPr lang="en-US" altLang="zh-CN" sz="2400" dirty="0" smtClean="0"/>
              <a:t>——</a:t>
            </a:r>
            <a:r>
              <a:rPr lang="zh-CN" altLang="en-US" sz="2400" dirty="0" smtClean="0"/>
              <a:t>做一件事情要用的东西</a:t>
            </a:r>
            <a:endParaRPr lang="en-US" altLang="zh-CN" sz="2400" dirty="0" smtClean="0"/>
          </a:p>
          <a:p>
            <a:pPr marL="0" indent="0">
              <a:buNone/>
            </a:pPr>
            <a:r>
              <a:rPr lang="zh-CN" altLang="en-US" sz="2400" dirty="0" smtClean="0"/>
              <a:t>可以生成</a:t>
            </a:r>
            <a:r>
              <a:rPr lang="en-US" altLang="zh-CN" sz="2400" dirty="0" smtClean="0"/>
              <a:t>——</a:t>
            </a:r>
            <a:r>
              <a:rPr lang="zh-CN" altLang="en-US" sz="2400" dirty="0" smtClean="0"/>
              <a:t>食品、商品、产品、生活用品、学习用品、办公用品</a:t>
            </a:r>
            <a:endParaRPr lang="en-US" altLang="zh-CN" sz="2400" dirty="0" smtClean="0"/>
          </a:p>
          <a:p>
            <a:pPr marL="0" indent="0">
              <a:buNone/>
            </a:pPr>
            <a:endParaRPr lang="en-US" sz="2400" dirty="0"/>
          </a:p>
          <a:p>
            <a:pPr marL="0" indent="0">
              <a:buNone/>
            </a:pPr>
            <a:r>
              <a:rPr lang="zh-CN" altLang="en-US" sz="2400" dirty="0" smtClean="0"/>
              <a:t>又如：注重</a:t>
            </a:r>
            <a:r>
              <a:rPr lang="en-US" altLang="zh-CN" sz="2400" dirty="0" smtClean="0"/>
              <a:t>——</a:t>
            </a:r>
            <a:r>
              <a:rPr lang="zh-CN" altLang="en-US" sz="2400" dirty="0" smtClean="0"/>
              <a:t>由“注”和“重”两个语素构成，“注”是“注意”，“重”是“重视”，这两个词是初级词，因此，“注意和重视”</a:t>
            </a:r>
            <a:endParaRPr lang="en-US" sz="2400" dirty="0"/>
          </a:p>
        </p:txBody>
      </p:sp>
    </p:spTree>
    <p:extLst>
      <p:ext uri="{BB962C8B-B14F-4D97-AF65-F5344CB8AC3E}">
        <p14:creationId xmlns:p14="http://schemas.microsoft.com/office/powerpoint/2010/main" val="1847129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1328" y="804672"/>
            <a:ext cx="10023284" cy="5106550"/>
          </a:xfrm>
        </p:spPr>
        <p:txBody>
          <a:bodyPr>
            <a:normAutofit fontScale="92500" lnSpcReduction="20000"/>
          </a:bodyPr>
          <a:lstStyle/>
          <a:p>
            <a:pPr marL="0" indent="0">
              <a:buNone/>
            </a:pPr>
            <a:r>
              <a:rPr lang="zh-CN" altLang="en-US" sz="2400" dirty="0" smtClean="0"/>
              <a:t>联合结构、偏正结构的词，特别是简称，适合用语素法：</a:t>
            </a:r>
            <a:endParaRPr lang="en-US" altLang="zh-CN" sz="2400" dirty="0" smtClean="0"/>
          </a:p>
          <a:p>
            <a:pPr marL="0" indent="0">
              <a:buNone/>
            </a:pPr>
            <a:r>
              <a:rPr lang="zh-CN" altLang="en-US" sz="2400" dirty="0" smtClean="0"/>
              <a:t>如：急需、 面试、 雪白、身高</a:t>
            </a:r>
            <a:endParaRPr lang="en-US" altLang="zh-CN" sz="2400" dirty="0" smtClean="0"/>
          </a:p>
          <a:p>
            <a:pPr marL="0" indent="0">
              <a:buNone/>
            </a:pPr>
            <a:r>
              <a:rPr lang="zh-CN" altLang="en-US" sz="2400" dirty="0" smtClean="0"/>
              <a:t>语素可以启发学生理解那个类似、未学过的词，起到举一反三的作用。</a:t>
            </a:r>
            <a:endParaRPr lang="en-US" altLang="zh-CN" sz="2400" dirty="0" smtClean="0"/>
          </a:p>
          <a:p>
            <a:pPr marL="0" indent="0">
              <a:buNone/>
            </a:pPr>
            <a:r>
              <a:rPr lang="zh-CN" altLang="en-US" sz="2400" dirty="0" smtClean="0"/>
              <a:t>如：加快、加重、加深、加大</a:t>
            </a:r>
            <a:endParaRPr lang="en-US" altLang="zh-CN" sz="2400" dirty="0" smtClean="0"/>
          </a:p>
          <a:p>
            <a:pPr marL="0" indent="0">
              <a:buNone/>
            </a:pPr>
            <a:endParaRPr lang="en-US" sz="2400" dirty="0"/>
          </a:p>
          <a:p>
            <a:pPr marL="0" indent="0">
              <a:buNone/>
            </a:pPr>
            <a:r>
              <a:rPr lang="en-US" sz="2400" dirty="0" smtClean="0"/>
              <a:t>5</a:t>
            </a:r>
            <a:r>
              <a:rPr lang="en-US" altLang="zh-CN" sz="2400" dirty="0" smtClean="0"/>
              <a:t>. </a:t>
            </a:r>
            <a:r>
              <a:rPr lang="zh-CN" altLang="en-US" sz="2400" dirty="0" smtClean="0"/>
              <a:t>近义词释义：</a:t>
            </a:r>
            <a:endParaRPr lang="en-US" altLang="zh-CN" sz="2400" dirty="0" smtClean="0"/>
          </a:p>
          <a:p>
            <a:pPr marL="0" indent="0">
              <a:buNone/>
            </a:pPr>
            <a:r>
              <a:rPr lang="zh-CN" altLang="en-US" sz="2400" dirty="0" smtClean="0"/>
              <a:t>用一些初级词来代替解释，可以通来旧词来学习新词</a:t>
            </a:r>
            <a:endParaRPr lang="en-US" altLang="zh-CN" sz="2400" dirty="0" smtClean="0"/>
          </a:p>
          <a:p>
            <a:pPr marL="0" indent="0">
              <a:buNone/>
            </a:pPr>
            <a:r>
              <a:rPr lang="zh-CN" altLang="en-US" sz="2400" dirty="0" smtClean="0"/>
              <a:t>主要讲清两个词的相同点和不同点</a:t>
            </a:r>
            <a:endParaRPr lang="en-US" altLang="zh-CN" sz="2400" dirty="0" smtClean="0"/>
          </a:p>
          <a:p>
            <a:pPr marL="0" indent="0">
              <a:buNone/>
            </a:pPr>
            <a:r>
              <a:rPr lang="zh-CN" altLang="en-US" sz="2400" dirty="0" smtClean="0"/>
              <a:t>如：语义程度不同、语体色彩不同、词性不完全相同等等</a:t>
            </a:r>
            <a:endParaRPr lang="en-US" altLang="zh-CN" sz="2400" dirty="0" smtClean="0"/>
          </a:p>
          <a:p>
            <a:pPr marL="0" indent="0">
              <a:buNone/>
            </a:pPr>
            <a:endParaRPr lang="en-US" sz="2400" dirty="0"/>
          </a:p>
          <a:p>
            <a:pPr marL="0" indent="0">
              <a:buNone/>
            </a:pPr>
            <a:r>
              <a:rPr lang="en-US" sz="2400" dirty="0" smtClean="0"/>
              <a:t>6</a:t>
            </a:r>
            <a:r>
              <a:rPr lang="zh-CN" altLang="en-US" sz="2400" dirty="0" smtClean="0"/>
              <a:t>，反义词释义：</a:t>
            </a:r>
            <a:endParaRPr lang="en-US" altLang="zh-CN" sz="2400" dirty="0" smtClean="0"/>
          </a:p>
          <a:p>
            <a:pPr marL="0" indent="0">
              <a:buNone/>
            </a:pPr>
            <a:r>
              <a:rPr lang="zh-CN" altLang="en-US" sz="2400" dirty="0" smtClean="0"/>
              <a:t>如：用“深”带入“浅”、“增加”带入“减少”等等</a:t>
            </a:r>
            <a:endParaRPr lang="en-US" sz="2400" dirty="0"/>
          </a:p>
        </p:txBody>
      </p:sp>
    </p:spTree>
    <p:extLst>
      <p:ext uri="{BB962C8B-B14F-4D97-AF65-F5344CB8AC3E}">
        <p14:creationId xmlns:p14="http://schemas.microsoft.com/office/powerpoint/2010/main" val="1538093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00784" y="850392"/>
            <a:ext cx="9803828" cy="5060830"/>
          </a:xfrm>
        </p:spPr>
        <p:txBody>
          <a:bodyPr>
            <a:normAutofit/>
          </a:bodyPr>
          <a:lstStyle/>
          <a:p>
            <a:pPr marL="0" indent="0">
              <a:buNone/>
            </a:pPr>
            <a:r>
              <a:rPr lang="en-US" sz="2400" dirty="0" smtClean="0"/>
              <a:t>7</a:t>
            </a:r>
            <a:r>
              <a:rPr lang="en-US" altLang="zh-CN" sz="2400" dirty="0" smtClean="0"/>
              <a:t>.</a:t>
            </a:r>
            <a:r>
              <a:rPr lang="zh-CN" altLang="en-US" sz="2400" dirty="0" smtClean="0"/>
              <a:t>情境释义：</a:t>
            </a:r>
            <a:endParaRPr lang="en-US" altLang="zh-CN" sz="2400" dirty="0" smtClean="0"/>
          </a:p>
          <a:p>
            <a:pPr marL="0" indent="0">
              <a:buNone/>
            </a:pPr>
            <a:r>
              <a:rPr lang="zh-CN" altLang="en-US" sz="2400" dirty="0" smtClean="0"/>
              <a:t>对一些词义较为抽象的词，可以设计出具体的情景，再从对情景的理解中来理解词义。</a:t>
            </a:r>
            <a:endParaRPr lang="en-US" altLang="zh-CN" sz="2400" dirty="0" smtClean="0"/>
          </a:p>
          <a:p>
            <a:pPr marL="0" indent="0">
              <a:buNone/>
            </a:pPr>
            <a:endParaRPr lang="en-US" sz="2400" dirty="0"/>
          </a:p>
          <a:p>
            <a:pPr marL="0" indent="0">
              <a:buNone/>
            </a:pPr>
            <a:r>
              <a:rPr lang="en-US" sz="2400" dirty="0" smtClean="0"/>
              <a:t>8</a:t>
            </a:r>
            <a:r>
              <a:rPr lang="en-US" altLang="zh-CN" sz="2400" dirty="0" smtClean="0"/>
              <a:t>.</a:t>
            </a:r>
            <a:r>
              <a:rPr lang="zh-CN" altLang="en-US" sz="2400" dirty="0" smtClean="0"/>
              <a:t>上下文语境释义：</a:t>
            </a:r>
            <a:endParaRPr lang="en-US" altLang="zh-CN" sz="2400" dirty="0" smtClean="0"/>
          </a:p>
          <a:p>
            <a:pPr marL="0" indent="0">
              <a:buNone/>
            </a:pPr>
            <a:r>
              <a:rPr lang="zh-CN" altLang="en-US" sz="2400" dirty="0" smtClean="0"/>
              <a:t>有时上下文是互相对应的，根据上下文的词语、意义和词语的搭配的对比关系就能弄清生词的大致意思。</a:t>
            </a:r>
            <a:endParaRPr lang="en-US" altLang="zh-CN" sz="2400" dirty="0" smtClean="0"/>
          </a:p>
          <a:p>
            <a:pPr marL="0" indent="0">
              <a:buNone/>
            </a:pPr>
            <a:r>
              <a:rPr lang="zh-CN" altLang="en-US" sz="2400" dirty="0" smtClean="0"/>
              <a:t>如：他对别人很</a:t>
            </a:r>
            <a:r>
              <a:rPr lang="zh-CN" altLang="en-US" sz="2400" u="sng" dirty="0" smtClean="0"/>
              <a:t>热情</a:t>
            </a:r>
            <a:r>
              <a:rPr lang="zh-CN" altLang="en-US" sz="2400" dirty="0" smtClean="0"/>
              <a:t>，</a:t>
            </a:r>
            <a:r>
              <a:rPr lang="zh-CN" altLang="en-US" sz="2400" u="sng" dirty="0" smtClean="0"/>
              <a:t>但</a:t>
            </a:r>
            <a:r>
              <a:rPr lang="zh-CN" altLang="en-US" sz="2400" dirty="0" smtClean="0"/>
              <a:t>对我却很</a:t>
            </a:r>
            <a:r>
              <a:rPr lang="zh-CN" altLang="en-US" sz="2400" u="sng" dirty="0" smtClean="0"/>
              <a:t>冷淡</a:t>
            </a:r>
            <a:r>
              <a:rPr lang="zh-CN" altLang="en-US" sz="2400" dirty="0" smtClean="0"/>
              <a:t>。</a:t>
            </a:r>
            <a:endParaRPr lang="en-US" altLang="zh-CN" sz="2400" dirty="0" smtClean="0"/>
          </a:p>
          <a:p>
            <a:pPr marL="0" indent="0">
              <a:buNone/>
            </a:pPr>
            <a:r>
              <a:rPr lang="zh-CN" altLang="en-US" sz="2400" dirty="0" smtClean="0"/>
              <a:t>如：小李的家庭很</a:t>
            </a:r>
            <a:r>
              <a:rPr lang="zh-CN" altLang="en-US" sz="2400" u="sng" dirty="0" smtClean="0"/>
              <a:t>和睦</a:t>
            </a:r>
            <a:r>
              <a:rPr lang="zh-CN" altLang="en-US" sz="2400" dirty="0" smtClean="0"/>
              <a:t>，一家人互相关心，互相照顾，从来没吵过架。</a:t>
            </a:r>
            <a:endParaRPr lang="en-US" altLang="zh-CN" sz="2400" dirty="0"/>
          </a:p>
        </p:txBody>
      </p:sp>
    </p:spTree>
    <p:extLst>
      <p:ext uri="{BB962C8B-B14F-4D97-AF65-F5344CB8AC3E}">
        <p14:creationId xmlns:p14="http://schemas.microsoft.com/office/powerpoint/2010/main" val="2114962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148</TotalTime>
  <Words>1712</Words>
  <Application>Microsoft Office PowerPoint</Application>
  <PresentationFormat>Widescreen</PresentationFormat>
  <Paragraphs>159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幼圆</vt:lpstr>
      <vt:lpstr>Arial</vt:lpstr>
      <vt:lpstr>Century Gothic</vt:lpstr>
      <vt:lpstr>Wingdings 3</vt:lpstr>
      <vt:lpstr>Wisp</vt:lpstr>
      <vt:lpstr>暨南大学 华文教师培训 词汇</vt:lpstr>
      <vt:lpstr>一，词汇教学的重要性</vt:lpstr>
      <vt:lpstr>二，词汇教学的一般环节</vt:lpstr>
      <vt:lpstr>展示</vt:lpstr>
      <vt:lpstr>PowerPoint Presentation</vt:lpstr>
      <vt:lpstr>讲解</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三，汉语词汇教学的注意事项</vt:lpstr>
      <vt:lpstr>PowerPoint Presentation</vt:lpstr>
      <vt:lpstr> 谢谢！</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暨南大学 华文教师培训 词汇</dc:title>
  <dc:creator>Wenqi Li</dc:creator>
  <cp:lastModifiedBy>Chen, Haijun</cp:lastModifiedBy>
  <cp:revision>22</cp:revision>
  <dcterms:created xsi:type="dcterms:W3CDTF">2019-01-27T14:33:28Z</dcterms:created>
  <dcterms:modified xsi:type="dcterms:W3CDTF">2019-02-04T01:57:41Z</dcterms:modified>
</cp:coreProperties>
</file>